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70" r:id="rId4"/>
    <p:sldId id="271" r:id="rId5"/>
    <p:sldId id="272" r:id="rId6"/>
    <p:sldId id="276" r:id="rId7"/>
    <p:sldId id="288" r:id="rId8"/>
    <p:sldId id="261" r:id="rId9"/>
    <p:sldId id="274" r:id="rId10"/>
    <p:sldId id="275" r:id="rId11"/>
    <p:sldId id="262" r:id="rId12"/>
    <p:sldId id="277" r:id="rId13"/>
    <p:sldId id="283" r:id="rId14"/>
    <p:sldId id="284" r:id="rId15"/>
    <p:sldId id="280" r:id="rId16"/>
    <p:sldId id="285" r:id="rId17"/>
    <p:sldId id="278" r:id="rId18"/>
    <p:sldId id="281" r:id="rId19"/>
    <p:sldId id="286" r:id="rId20"/>
    <p:sldId id="287" r:id="rId21"/>
    <p:sldId id="282" r:id="rId22"/>
    <p:sldId id="2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8DB7B-7803-4E97-92B1-690350852E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CFA19B-E4ED-4534-A7F7-7F7A0A0608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624358-94F8-4081-8D11-41902EB02E50}"/>
              </a:ext>
            </a:extLst>
          </p:cNvPr>
          <p:cNvSpPr>
            <a:spLocks noGrp="1"/>
          </p:cNvSpPr>
          <p:nvPr>
            <p:ph type="dt" sz="half" idx="10"/>
          </p:nvPr>
        </p:nvSpPr>
        <p:spPr/>
        <p:txBody>
          <a:bodyPr/>
          <a:lstStyle/>
          <a:p>
            <a:fld id="{F596FCCE-5CEE-42FD-9555-285F4449A3A3}" type="datetimeFigureOut">
              <a:rPr lang="en-US" smtClean="0"/>
              <a:t>19-Dec-22</a:t>
            </a:fld>
            <a:endParaRPr lang="en-US"/>
          </a:p>
        </p:txBody>
      </p:sp>
      <p:sp>
        <p:nvSpPr>
          <p:cNvPr id="5" name="Footer Placeholder 4">
            <a:extLst>
              <a:ext uri="{FF2B5EF4-FFF2-40B4-BE49-F238E27FC236}">
                <a16:creationId xmlns:a16="http://schemas.microsoft.com/office/drawing/2014/main" id="{0412AA4F-6DD4-416C-A45F-724B42AC4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D14AF-D6ED-4827-9110-57395F15C07B}"/>
              </a:ext>
            </a:extLst>
          </p:cNvPr>
          <p:cNvSpPr>
            <a:spLocks noGrp="1"/>
          </p:cNvSpPr>
          <p:nvPr>
            <p:ph type="sldNum" sz="quarter" idx="12"/>
          </p:nvPr>
        </p:nvSpPr>
        <p:spPr/>
        <p:txBody>
          <a:bodyPr/>
          <a:lstStyle/>
          <a:p>
            <a:fld id="{58BD6AD9-7D02-48C5-9073-3A50E28ECB61}" type="slidenum">
              <a:rPr lang="en-US" smtClean="0"/>
              <a:t>‹#›</a:t>
            </a:fld>
            <a:endParaRPr lang="en-US"/>
          </a:p>
        </p:txBody>
      </p:sp>
    </p:spTree>
    <p:extLst>
      <p:ext uri="{BB962C8B-B14F-4D97-AF65-F5344CB8AC3E}">
        <p14:creationId xmlns:p14="http://schemas.microsoft.com/office/powerpoint/2010/main" val="46420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6A286-32BE-4102-B14E-6AF9C5072E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901913-8C8C-42FA-AF12-660293E46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C2EE7-E4AB-484A-BF20-57D341AF9F7A}"/>
              </a:ext>
            </a:extLst>
          </p:cNvPr>
          <p:cNvSpPr>
            <a:spLocks noGrp="1"/>
          </p:cNvSpPr>
          <p:nvPr>
            <p:ph type="dt" sz="half" idx="10"/>
          </p:nvPr>
        </p:nvSpPr>
        <p:spPr/>
        <p:txBody>
          <a:bodyPr/>
          <a:lstStyle/>
          <a:p>
            <a:fld id="{F596FCCE-5CEE-42FD-9555-285F4449A3A3}" type="datetimeFigureOut">
              <a:rPr lang="en-US" smtClean="0"/>
              <a:t>19-Dec-22</a:t>
            </a:fld>
            <a:endParaRPr lang="en-US"/>
          </a:p>
        </p:txBody>
      </p:sp>
      <p:sp>
        <p:nvSpPr>
          <p:cNvPr id="5" name="Footer Placeholder 4">
            <a:extLst>
              <a:ext uri="{FF2B5EF4-FFF2-40B4-BE49-F238E27FC236}">
                <a16:creationId xmlns:a16="http://schemas.microsoft.com/office/drawing/2014/main" id="{F208864B-CFB3-4698-9A5E-CEE23CF559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4C728-0EC7-4AFC-AB63-D1DF07867D2B}"/>
              </a:ext>
            </a:extLst>
          </p:cNvPr>
          <p:cNvSpPr>
            <a:spLocks noGrp="1"/>
          </p:cNvSpPr>
          <p:nvPr>
            <p:ph type="sldNum" sz="quarter" idx="12"/>
          </p:nvPr>
        </p:nvSpPr>
        <p:spPr/>
        <p:txBody>
          <a:bodyPr/>
          <a:lstStyle/>
          <a:p>
            <a:fld id="{58BD6AD9-7D02-48C5-9073-3A50E28ECB61}" type="slidenum">
              <a:rPr lang="en-US" smtClean="0"/>
              <a:t>‹#›</a:t>
            </a:fld>
            <a:endParaRPr lang="en-US"/>
          </a:p>
        </p:txBody>
      </p:sp>
    </p:spTree>
    <p:extLst>
      <p:ext uri="{BB962C8B-B14F-4D97-AF65-F5344CB8AC3E}">
        <p14:creationId xmlns:p14="http://schemas.microsoft.com/office/powerpoint/2010/main" val="1945195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DA4F7-CED1-4663-A64F-BADC521566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C52897-0CAB-4AD1-BBB8-A28C8614984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95AD2-7185-44BD-A824-55C62A9488DA}"/>
              </a:ext>
            </a:extLst>
          </p:cNvPr>
          <p:cNvSpPr>
            <a:spLocks noGrp="1"/>
          </p:cNvSpPr>
          <p:nvPr>
            <p:ph type="dt" sz="half" idx="10"/>
          </p:nvPr>
        </p:nvSpPr>
        <p:spPr/>
        <p:txBody>
          <a:bodyPr/>
          <a:lstStyle/>
          <a:p>
            <a:fld id="{F596FCCE-5CEE-42FD-9555-285F4449A3A3}" type="datetimeFigureOut">
              <a:rPr lang="en-US" smtClean="0"/>
              <a:t>19-Dec-22</a:t>
            </a:fld>
            <a:endParaRPr lang="en-US"/>
          </a:p>
        </p:txBody>
      </p:sp>
      <p:sp>
        <p:nvSpPr>
          <p:cNvPr id="5" name="Footer Placeholder 4">
            <a:extLst>
              <a:ext uri="{FF2B5EF4-FFF2-40B4-BE49-F238E27FC236}">
                <a16:creationId xmlns:a16="http://schemas.microsoft.com/office/drawing/2014/main" id="{2A05A975-C91F-40D1-8DDD-6354A3F0B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80B5C-AE54-4764-85D1-AE01A7C9CCE9}"/>
              </a:ext>
            </a:extLst>
          </p:cNvPr>
          <p:cNvSpPr>
            <a:spLocks noGrp="1"/>
          </p:cNvSpPr>
          <p:nvPr>
            <p:ph type="sldNum" sz="quarter" idx="12"/>
          </p:nvPr>
        </p:nvSpPr>
        <p:spPr/>
        <p:txBody>
          <a:bodyPr/>
          <a:lstStyle/>
          <a:p>
            <a:fld id="{58BD6AD9-7D02-48C5-9073-3A50E28ECB61}" type="slidenum">
              <a:rPr lang="en-US" smtClean="0"/>
              <a:t>‹#›</a:t>
            </a:fld>
            <a:endParaRPr lang="en-US"/>
          </a:p>
        </p:txBody>
      </p:sp>
    </p:spTree>
    <p:extLst>
      <p:ext uri="{BB962C8B-B14F-4D97-AF65-F5344CB8AC3E}">
        <p14:creationId xmlns:p14="http://schemas.microsoft.com/office/powerpoint/2010/main" val="3860403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9172-BE58-4643-8EB0-F46AB49D89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90B934-5E91-48B3-9476-FD99C116C6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60F18-BB70-4173-BD80-E0E02D522F22}"/>
              </a:ext>
            </a:extLst>
          </p:cNvPr>
          <p:cNvSpPr>
            <a:spLocks noGrp="1"/>
          </p:cNvSpPr>
          <p:nvPr>
            <p:ph type="dt" sz="half" idx="10"/>
          </p:nvPr>
        </p:nvSpPr>
        <p:spPr/>
        <p:txBody>
          <a:bodyPr/>
          <a:lstStyle/>
          <a:p>
            <a:fld id="{F596FCCE-5CEE-42FD-9555-285F4449A3A3}" type="datetimeFigureOut">
              <a:rPr lang="en-US" smtClean="0"/>
              <a:t>19-Dec-22</a:t>
            </a:fld>
            <a:endParaRPr lang="en-US"/>
          </a:p>
        </p:txBody>
      </p:sp>
      <p:sp>
        <p:nvSpPr>
          <p:cNvPr id="5" name="Footer Placeholder 4">
            <a:extLst>
              <a:ext uri="{FF2B5EF4-FFF2-40B4-BE49-F238E27FC236}">
                <a16:creationId xmlns:a16="http://schemas.microsoft.com/office/drawing/2014/main" id="{BE0044F7-B402-427D-A339-D919BCF8C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39C5A-65CB-4A91-AE75-E6B912692B80}"/>
              </a:ext>
            </a:extLst>
          </p:cNvPr>
          <p:cNvSpPr>
            <a:spLocks noGrp="1"/>
          </p:cNvSpPr>
          <p:nvPr>
            <p:ph type="sldNum" sz="quarter" idx="12"/>
          </p:nvPr>
        </p:nvSpPr>
        <p:spPr/>
        <p:txBody>
          <a:bodyPr/>
          <a:lstStyle/>
          <a:p>
            <a:fld id="{58BD6AD9-7D02-48C5-9073-3A50E28ECB61}" type="slidenum">
              <a:rPr lang="en-US" smtClean="0"/>
              <a:t>‹#›</a:t>
            </a:fld>
            <a:endParaRPr lang="en-US"/>
          </a:p>
        </p:txBody>
      </p:sp>
    </p:spTree>
    <p:extLst>
      <p:ext uri="{BB962C8B-B14F-4D97-AF65-F5344CB8AC3E}">
        <p14:creationId xmlns:p14="http://schemas.microsoft.com/office/powerpoint/2010/main" val="3113893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5CF4-F3DA-4502-A18F-605029D5AF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032754-2339-40AA-9675-2797510386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7BC552-EA6F-422D-B0CD-E123DF0DBF09}"/>
              </a:ext>
            </a:extLst>
          </p:cNvPr>
          <p:cNvSpPr>
            <a:spLocks noGrp="1"/>
          </p:cNvSpPr>
          <p:nvPr>
            <p:ph type="dt" sz="half" idx="10"/>
          </p:nvPr>
        </p:nvSpPr>
        <p:spPr/>
        <p:txBody>
          <a:bodyPr/>
          <a:lstStyle/>
          <a:p>
            <a:fld id="{F596FCCE-5CEE-42FD-9555-285F4449A3A3}" type="datetimeFigureOut">
              <a:rPr lang="en-US" smtClean="0"/>
              <a:t>19-Dec-22</a:t>
            </a:fld>
            <a:endParaRPr lang="en-US"/>
          </a:p>
        </p:txBody>
      </p:sp>
      <p:sp>
        <p:nvSpPr>
          <p:cNvPr id="5" name="Footer Placeholder 4">
            <a:extLst>
              <a:ext uri="{FF2B5EF4-FFF2-40B4-BE49-F238E27FC236}">
                <a16:creationId xmlns:a16="http://schemas.microsoft.com/office/drawing/2014/main" id="{3293F51A-3336-41F0-8C96-C44823B4B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7A771-6585-44C0-A6D5-C7410970E973}"/>
              </a:ext>
            </a:extLst>
          </p:cNvPr>
          <p:cNvSpPr>
            <a:spLocks noGrp="1"/>
          </p:cNvSpPr>
          <p:nvPr>
            <p:ph type="sldNum" sz="quarter" idx="12"/>
          </p:nvPr>
        </p:nvSpPr>
        <p:spPr/>
        <p:txBody>
          <a:bodyPr/>
          <a:lstStyle/>
          <a:p>
            <a:fld id="{58BD6AD9-7D02-48C5-9073-3A50E28ECB61}" type="slidenum">
              <a:rPr lang="en-US" smtClean="0"/>
              <a:t>‹#›</a:t>
            </a:fld>
            <a:endParaRPr lang="en-US"/>
          </a:p>
        </p:txBody>
      </p:sp>
    </p:spTree>
    <p:extLst>
      <p:ext uri="{BB962C8B-B14F-4D97-AF65-F5344CB8AC3E}">
        <p14:creationId xmlns:p14="http://schemas.microsoft.com/office/powerpoint/2010/main" val="1273430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826B5-66D9-4EC3-AEFD-2819FE60A9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126AAB-D0CE-4A59-9AE5-8D8B4CDF8F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66A317-A63E-4127-84A5-D66CD163FE2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6337A0-6179-4554-9186-49F333EDEE18}"/>
              </a:ext>
            </a:extLst>
          </p:cNvPr>
          <p:cNvSpPr>
            <a:spLocks noGrp="1"/>
          </p:cNvSpPr>
          <p:nvPr>
            <p:ph type="dt" sz="half" idx="10"/>
          </p:nvPr>
        </p:nvSpPr>
        <p:spPr/>
        <p:txBody>
          <a:bodyPr/>
          <a:lstStyle/>
          <a:p>
            <a:fld id="{F596FCCE-5CEE-42FD-9555-285F4449A3A3}" type="datetimeFigureOut">
              <a:rPr lang="en-US" smtClean="0"/>
              <a:t>19-Dec-22</a:t>
            </a:fld>
            <a:endParaRPr lang="en-US"/>
          </a:p>
        </p:txBody>
      </p:sp>
      <p:sp>
        <p:nvSpPr>
          <p:cNvPr id="6" name="Footer Placeholder 5">
            <a:extLst>
              <a:ext uri="{FF2B5EF4-FFF2-40B4-BE49-F238E27FC236}">
                <a16:creationId xmlns:a16="http://schemas.microsoft.com/office/drawing/2014/main" id="{1AD92607-23F4-486C-B10C-255057A4E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8DF93-2C6C-48D5-91D7-7EEB15640BF3}"/>
              </a:ext>
            </a:extLst>
          </p:cNvPr>
          <p:cNvSpPr>
            <a:spLocks noGrp="1"/>
          </p:cNvSpPr>
          <p:nvPr>
            <p:ph type="sldNum" sz="quarter" idx="12"/>
          </p:nvPr>
        </p:nvSpPr>
        <p:spPr/>
        <p:txBody>
          <a:bodyPr/>
          <a:lstStyle/>
          <a:p>
            <a:fld id="{58BD6AD9-7D02-48C5-9073-3A50E28ECB61}" type="slidenum">
              <a:rPr lang="en-US" smtClean="0"/>
              <a:t>‹#›</a:t>
            </a:fld>
            <a:endParaRPr lang="en-US"/>
          </a:p>
        </p:txBody>
      </p:sp>
    </p:spTree>
    <p:extLst>
      <p:ext uri="{BB962C8B-B14F-4D97-AF65-F5344CB8AC3E}">
        <p14:creationId xmlns:p14="http://schemas.microsoft.com/office/powerpoint/2010/main" val="1481693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4680-8A37-4E7B-A8C5-DAAF3C47E0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37E4E8-087A-438A-857B-5954C01CE6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443F4DC-EF34-472B-A78A-1A1AA37AD0F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009B2-662B-4053-BE9D-B707F8AB76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96921C-5980-4A3E-A0A3-CB872E0173C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D00778-190D-460B-90EB-68D42FD88EC2}"/>
              </a:ext>
            </a:extLst>
          </p:cNvPr>
          <p:cNvSpPr>
            <a:spLocks noGrp="1"/>
          </p:cNvSpPr>
          <p:nvPr>
            <p:ph type="dt" sz="half" idx="10"/>
          </p:nvPr>
        </p:nvSpPr>
        <p:spPr/>
        <p:txBody>
          <a:bodyPr/>
          <a:lstStyle/>
          <a:p>
            <a:fld id="{F596FCCE-5CEE-42FD-9555-285F4449A3A3}" type="datetimeFigureOut">
              <a:rPr lang="en-US" smtClean="0"/>
              <a:t>19-Dec-22</a:t>
            </a:fld>
            <a:endParaRPr lang="en-US"/>
          </a:p>
        </p:txBody>
      </p:sp>
      <p:sp>
        <p:nvSpPr>
          <p:cNvPr id="8" name="Footer Placeholder 7">
            <a:extLst>
              <a:ext uri="{FF2B5EF4-FFF2-40B4-BE49-F238E27FC236}">
                <a16:creationId xmlns:a16="http://schemas.microsoft.com/office/drawing/2014/main" id="{46E64A52-008B-49EA-8C34-C5B683A792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4F8F19-C03C-40BE-B680-A50A5C73BAF7}"/>
              </a:ext>
            </a:extLst>
          </p:cNvPr>
          <p:cNvSpPr>
            <a:spLocks noGrp="1"/>
          </p:cNvSpPr>
          <p:nvPr>
            <p:ph type="sldNum" sz="quarter" idx="12"/>
          </p:nvPr>
        </p:nvSpPr>
        <p:spPr/>
        <p:txBody>
          <a:bodyPr/>
          <a:lstStyle/>
          <a:p>
            <a:fld id="{58BD6AD9-7D02-48C5-9073-3A50E28ECB61}" type="slidenum">
              <a:rPr lang="en-US" smtClean="0"/>
              <a:t>‹#›</a:t>
            </a:fld>
            <a:endParaRPr lang="en-US"/>
          </a:p>
        </p:txBody>
      </p:sp>
    </p:spTree>
    <p:extLst>
      <p:ext uri="{BB962C8B-B14F-4D97-AF65-F5344CB8AC3E}">
        <p14:creationId xmlns:p14="http://schemas.microsoft.com/office/powerpoint/2010/main" val="4257767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5174-9126-4B92-819C-73A3934E9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28C1DA-5EA7-4CC1-ADA5-772730E40C90}"/>
              </a:ext>
            </a:extLst>
          </p:cNvPr>
          <p:cNvSpPr>
            <a:spLocks noGrp="1"/>
          </p:cNvSpPr>
          <p:nvPr>
            <p:ph type="dt" sz="half" idx="10"/>
          </p:nvPr>
        </p:nvSpPr>
        <p:spPr/>
        <p:txBody>
          <a:bodyPr/>
          <a:lstStyle/>
          <a:p>
            <a:fld id="{F596FCCE-5CEE-42FD-9555-285F4449A3A3}" type="datetimeFigureOut">
              <a:rPr lang="en-US" smtClean="0"/>
              <a:t>19-Dec-22</a:t>
            </a:fld>
            <a:endParaRPr lang="en-US"/>
          </a:p>
        </p:txBody>
      </p:sp>
      <p:sp>
        <p:nvSpPr>
          <p:cNvPr id="4" name="Footer Placeholder 3">
            <a:extLst>
              <a:ext uri="{FF2B5EF4-FFF2-40B4-BE49-F238E27FC236}">
                <a16:creationId xmlns:a16="http://schemas.microsoft.com/office/drawing/2014/main" id="{20FC3B7D-824F-494B-A92F-4D8288087B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51B2FC-25AA-4BBD-BB78-91B7D5476308}"/>
              </a:ext>
            </a:extLst>
          </p:cNvPr>
          <p:cNvSpPr>
            <a:spLocks noGrp="1"/>
          </p:cNvSpPr>
          <p:nvPr>
            <p:ph type="sldNum" sz="quarter" idx="12"/>
          </p:nvPr>
        </p:nvSpPr>
        <p:spPr/>
        <p:txBody>
          <a:bodyPr/>
          <a:lstStyle/>
          <a:p>
            <a:fld id="{58BD6AD9-7D02-48C5-9073-3A50E28ECB61}" type="slidenum">
              <a:rPr lang="en-US" smtClean="0"/>
              <a:t>‹#›</a:t>
            </a:fld>
            <a:endParaRPr lang="en-US"/>
          </a:p>
        </p:txBody>
      </p:sp>
    </p:spTree>
    <p:extLst>
      <p:ext uri="{BB962C8B-B14F-4D97-AF65-F5344CB8AC3E}">
        <p14:creationId xmlns:p14="http://schemas.microsoft.com/office/powerpoint/2010/main" val="2883471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2035B9-4562-4703-A226-6BB2A7DF4E8F}"/>
              </a:ext>
            </a:extLst>
          </p:cNvPr>
          <p:cNvSpPr>
            <a:spLocks noGrp="1"/>
          </p:cNvSpPr>
          <p:nvPr>
            <p:ph type="dt" sz="half" idx="10"/>
          </p:nvPr>
        </p:nvSpPr>
        <p:spPr/>
        <p:txBody>
          <a:bodyPr/>
          <a:lstStyle/>
          <a:p>
            <a:fld id="{F596FCCE-5CEE-42FD-9555-285F4449A3A3}" type="datetimeFigureOut">
              <a:rPr lang="en-US" smtClean="0"/>
              <a:t>19-Dec-22</a:t>
            </a:fld>
            <a:endParaRPr lang="en-US"/>
          </a:p>
        </p:txBody>
      </p:sp>
      <p:sp>
        <p:nvSpPr>
          <p:cNvPr id="3" name="Footer Placeholder 2">
            <a:extLst>
              <a:ext uri="{FF2B5EF4-FFF2-40B4-BE49-F238E27FC236}">
                <a16:creationId xmlns:a16="http://schemas.microsoft.com/office/drawing/2014/main" id="{3A02FB80-6316-4887-BF1F-7C1C87B689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E1F9C8-4FEF-4646-B9F2-2D4D6087C19A}"/>
              </a:ext>
            </a:extLst>
          </p:cNvPr>
          <p:cNvSpPr>
            <a:spLocks noGrp="1"/>
          </p:cNvSpPr>
          <p:nvPr>
            <p:ph type="sldNum" sz="quarter" idx="12"/>
          </p:nvPr>
        </p:nvSpPr>
        <p:spPr/>
        <p:txBody>
          <a:bodyPr/>
          <a:lstStyle/>
          <a:p>
            <a:fld id="{58BD6AD9-7D02-48C5-9073-3A50E28ECB61}" type="slidenum">
              <a:rPr lang="en-US" smtClean="0"/>
              <a:t>‹#›</a:t>
            </a:fld>
            <a:endParaRPr lang="en-US"/>
          </a:p>
        </p:txBody>
      </p:sp>
    </p:spTree>
    <p:extLst>
      <p:ext uri="{BB962C8B-B14F-4D97-AF65-F5344CB8AC3E}">
        <p14:creationId xmlns:p14="http://schemas.microsoft.com/office/powerpoint/2010/main" val="255897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F64C2-1E75-4CD1-911C-E4E0805283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9BFCE7-D44C-4B0A-88F4-C383435992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C3B144-14DB-4292-BDE0-73DB1649DC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1B4249-D557-4259-A798-B6042B2DEC43}"/>
              </a:ext>
            </a:extLst>
          </p:cNvPr>
          <p:cNvSpPr>
            <a:spLocks noGrp="1"/>
          </p:cNvSpPr>
          <p:nvPr>
            <p:ph type="dt" sz="half" idx="10"/>
          </p:nvPr>
        </p:nvSpPr>
        <p:spPr/>
        <p:txBody>
          <a:bodyPr/>
          <a:lstStyle/>
          <a:p>
            <a:fld id="{F596FCCE-5CEE-42FD-9555-285F4449A3A3}" type="datetimeFigureOut">
              <a:rPr lang="en-US" smtClean="0"/>
              <a:t>19-Dec-22</a:t>
            </a:fld>
            <a:endParaRPr lang="en-US"/>
          </a:p>
        </p:txBody>
      </p:sp>
      <p:sp>
        <p:nvSpPr>
          <p:cNvPr id="6" name="Footer Placeholder 5">
            <a:extLst>
              <a:ext uri="{FF2B5EF4-FFF2-40B4-BE49-F238E27FC236}">
                <a16:creationId xmlns:a16="http://schemas.microsoft.com/office/drawing/2014/main" id="{19AEFD7E-C94C-486E-A991-10222DCF2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E60937-F02B-489F-8D19-A57F28CD82F4}"/>
              </a:ext>
            </a:extLst>
          </p:cNvPr>
          <p:cNvSpPr>
            <a:spLocks noGrp="1"/>
          </p:cNvSpPr>
          <p:nvPr>
            <p:ph type="sldNum" sz="quarter" idx="12"/>
          </p:nvPr>
        </p:nvSpPr>
        <p:spPr/>
        <p:txBody>
          <a:bodyPr/>
          <a:lstStyle/>
          <a:p>
            <a:fld id="{58BD6AD9-7D02-48C5-9073-3A50E28ECB61}" type="slidenum">
              <a:rPr lang="en-US" smtClean="0"/>
              <a:t>‹#›</a:t>
            </a:fld>
            <a:endParaRPr lang="en-US"/>
          </a:p>
        </p:txBody>
      </p:sp>
    </p:spTree>
    <p:extLst>
      <p:ext uri="{BB962C8B-B14F-4D97-AF65-F5344CB8AC3E}">
        <p14:creationId xmlns:p14="http://schemas.microsoft.com/office/powerpoint/2010/main" val="4080803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BADFA-44E9-492A-B516-BF407FB02B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A98D27-FFA1-420F-B818-8B7FB387F6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452650-FB47-411A-A546-1AC256E292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808930-F869-4D98-B515-146B2912D693}"/>
              </a:ext>
            </a:extLst>
          </p:cNvPr>
          <p:cNvSpPr>
            <a:spLocks noGrp="1"/>
          </p:cNvSpPr>
          <p:nvPr>
            <p:ph type="dt" sz="half" idx="10"/>
          </p:nvPr>
        </p:nvSpPr>
        <p:spPr/>
        <p:txBody>
          <a:bodyPr/>
          <a:lstStyle/>
          <a:p>
            <a:fld id="{F596FCCE-5CEE-42FD-9555-285F4449A3A3}" type="datetimeFigureOut">
              <a:rPr lang="en-US" smtClean="0"/>
              <a:t>19-Dec-22</a:t>
            </a:fld>
            <a:endParaRPr lang="en-US"/>
          </a:p>
        </p:txBody>
      </p:sp>
      <p:sp>
        <p:nvSpPr>
          <p:cNvPr id="6" name="Footer Placeholder 5">
            <a:extLst>
              <a:ext uri="{FF2B5EF4-FFF2-40B4-BE49-F238E27FC236}">
                <a16:creationId xmlns:a16="http://schemas.microsoft.com/office/drawing/2014/main" id="{48F75534-1BA6-4CC7-A41A-1B5949B39A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4AD36-F79F-470A-A08A-7876D0D4C12C}"/>
              </a:ext>
            </a:extLst>
          </p:cNvPr>
          <p:cNvSpPr>
            <a:spLocks noGrp="1"/>
          </p:cNvSpPr>
          <p:nvPr>
            <p:ph type="sldNum" sz="quarter" idx="12"/>
          </p:nvPr>
        </p:nvSpPr>
        <p:spPr/>
        <p:txBody>
          <a:bodyPr/>
          <a:lstStyle/>
          <a:p>
            <a:fld id="{58BD6AD9-7D02-48C5-9073-3A50E28ECB61}" type="slidenum">
              <a:rPr lang="en-US" smtClean="0"/>
              <a:t>‹#›</a:t>
            </a:fld>
            <a:endParaRPr lang="en-US"/>
          </a:p>
        </p:txBody>
      </p:sp>
    </p:spTree>
    <p:extLst>
      <p:ext uri="{BB962C8B-B14F-4D97-AF65-F5344CB8AC3E}">
        <p14:creationId xmlns:p14="http://schemas.microsoft.com/office/powerpoint/2010/main" val="417454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862F7-3559-49B8-AB4F-D9813FCC70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6B59F5-AF65-4D3A-A4D0-7962AC269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5CDC5-FC72-4F11-BF75-9CD3221C84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96FCCE-5CEE-42FD-9555-285F4449A3A3}" type="datetimeFigureOut">
              <a:rPr lang="en-US" smtClean="0"/>
              <a:t>19-Dec-22</a:t>
            </a:fld>
            <a:endParaRPr lang="en-US"/>
          </a:p>
        </p:txBody>
      </p:sp>
      <p:sp>
        <p:nvSpPr>
          <p:cNvPr id="5" name="Footer Placeholder 4">
            <a:extLst>
              <a:ext uri="{FF2B5EF4-FFF2-40B4-BE49-F238E27FC236}">
                <a16:creationId xmlns:a16="http://schemas.microsoft.com/office/drawing/2014/main" id="{77E31193-8AB4-4326-BEAE-F4005ED6C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455536-27E1-45F8-890B-516185ED54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D6AD9-7D02-48C5-9073-3A50E28ECB61}" type="slidenum">
              <a:rPr lang="en-US" smtClean="0"/>
              <a:t>‹#›</a:t>
            </a:fld>
            <a:endParaRPr lang="en-US"/>
          </a:p>
        </p:txBody>
      </p:sp>
    </p:spTree>
    <p:extLst>
      <p:ext uri="{BB962C8B-B14F-4D97-AF65-F5344CB8AC3E}">
        <p14:creationId xmlns:p14="http://schemas.microsoft.com/office/powerpoint/2010/main" val="743847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4"/><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jpe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CXWHLB1f6_U" TargetMode="External"/><Relationship Id="rId1" Type="http://schemas.openxmlformats.org/officeDocument/2006/relationships/video" Target="https://www.youtube.com/embed/j1QfF1JKHVo" TargetMode="External"/><Relationship Id="rId6" Type="http://schemas.openxmlformats.org/officeDocument/2006/relationships/hyperlink" Target="https://www.youtube.com/channel/UCxjFrYB_P7QZBVK2UZ2kY3A" TargetMode="External"/><Relationship Id="rId5" Type="http://schemas.openxmlformats.org/officeDocument/2006/relationships/image" Target="../media/image6.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jemma.coulson@elydiocese.or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hyperlink" Target="mailto:education@elydiocese.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MK2EKJASYY0"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9DA9D829-AC8D-4DB7-A64E-367858E64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226987-ECEE-49A6-BB47-3A4FA82D90E2}"/>
              </a:ext>
            </a:extLst>
          </p:cNvPr>
          <p:cNvSpPr txBox="1"/>
          <p:nvPr/>
        </p:nvSpPr>
        <p:spPr>
          <a:xfrm>
            <a:off x="1797377" y="1282046"/>
            <a:ext cx="8597245" cy="1754326"/>
          </a:xfrm>
          <a:prstGeom prst="rect">
            <a:avLst/>
          </a:prstGeom>
          <a:noFill/>
        </p:spPr>
        <p:txBody>
          <a:bodyPr wrap="square" rtlCol="0">
            <a:spAutoFit/>
          </a:bodyPr>
          <a:lstStyle/>
          <a:p>
            <a:pPr algn="ctr"/>
            <a:r>
              <a:rPr lang="en-GB" sz="5400" dirty="0">
                <a:latin typeface="Sassoon Infant Std" panose="020B0503020103030203" pitchFamily="34" charset="0"/>
              </a:rPr>
              <a:t>Collective Worship in School</a:t>
            </a:r>
          </a:p>
          <a:p>
            <a:pPr algn="ctr"/>
            <a:r>
              <a:rPr lang="en-GB" sz="5400" dirty="0">
                <a:latin typeface="Sassoon Infant Std" panose="020B0503020103030203" pitchFamily="34" charset="0"/>
              </a:rPr>
              <a:t>A Guide to Greatness</a:t>
            </a:r>
            <a:endParaRPr lang="en-US" sz="5400" dirty="0">
              <a:latin typeface="Sassoon Infant Std" panose="020B0503020103030203" pitchFamily="34" charset="0"/>
            </a:endParaRPr>
          </a:p>
        </p:txBody>
      </p:sp>
      <p:pic>
        <p:nvPicPr>
          <p:cNvPr id="1026" name="Picture 2" descr="See the source image">
            <a:extLst>
              <a:ext uri="{FF2B5EF4-FFF2-40B4-BE49-F238E27FC236}">
                <a16:creationId xmlns:a16="http://schemas.microsoft.com/office/drawing/2014/main" id="{1934A7C6-7F3C-4EEE-B0F0-7AE77B8F4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4" y="3561123"/>
            <a:ext cx="3448050"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98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5706BCA-7011-4A54-9E7E-1D82C4012935}"/>
              </a:ext>
            </a:extLst>
          </p:cNvPr>
          <p:cNvSpPr/>
          <p:nvPr/>
        </p:nvSpPr>
        <p:spPr>
          <a:xfrm>
            <a:off x="-1308313" y="49606"/>
            <a:ext cx="11104775" cy="923330"/>
          </a:xfrm>
          <a:prstGeom prst="rect">
            <a:avLst/>
          </a:prstGeom>
        </p:spPr>
        <p:txBody>
          <a:bodyPr wrap="square">
            <a:spAutoFit/>
          </a:bodyPr>
          <a:lstStyle/>
          <a:p>
            <a:pPr algn="ctr">
              <a:spcAft>
                <a:spcPts val="800"/>
              </a:spcAft>
            </a:pPr>
            <a:r>
              <a:rPr lang="en-US" sz="5400" dirty="0">
                <a:solidFill>
                  <a:srgbClr val="000000"/>
                </a:solidFill>
                <a:latin typeface="Sassoon Infant Std" panose="020B0503020103030203" pitchFamily="34" charset="0"/>
              </a:rPr>
              <a:t>Greet and Respond</a:t>
            </a:r>
          </a:p>
        </p:txBody>
      </p:sp>
      <p:graphicFrame>
        <p:nvGraphicFramePr>
          <p:cNvPr id="7" name="Table 6">
            <a:extLst>
              <a:ext uri="{FF2B5EF4-FFF2-40B4-BE49-F238E27FC236}">
                <a16:creationId xmlns:a16="http://schemas.microsoft.com/office/drawing/2014/main" id="{3BBC4B1E-0BA3-4B64-9BBA-E8BF095124E8}"/>
              </a:ext>
            </a:extLst>
          </p:cNvPr>
          <p:cNvGraphicFramePr>
            <a:graphicFrameLocks noGrp="1"/>
          </p:cNvGraphicFramePr>
          <p:nvPr>
            <p:extLst/>
          </p:nvPr>
        </p:nvGraphicFramePr>
        <p:xfrm>
          <a:off x="838196" y="2353201"/>
          <a:ext cx="10515600" cy="3823212"/>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val="3170788765"/>
                    </a:ext>
                  </a:extLst>
                </a:gridCol>
                <a:gridCol w="5257800">
                  <a:extLst>
                    <a:ext uri="{9D8B030D-6E8A-4147-A177-3AD203B41FA5}">
                      <a16:colId xmlns:a16="http://schemas.microsoft.com/office/drawing/2014/main" val="2530502350"/>
                    </a:ext>
                  </a:extLst>
                </a:gridCol>
              </a:tblGrid>
              <a:tr h="0">
                <a:tc>
                  <a:txBody>
                    <a:bodyPr/>
                    <a:lstStyle/>
                    <a:p>
                      <a:pPr marL="0" marR="0" algn="ctr">
                        <a:lnSpc>
                          <a:spcPct val="107000"/>
                        </a:lnSpc>
                        <a:spcBef>
                          <a:spcPts val="0"/>
                        </a:spcBef>
                        <a:spcAft>
                          <a:spcPts val="0"/>
                        </a:spcAft>
                      </a:pPr>
                      <a:r>
                        <a:rPr lang="en-US" sz="2400" b="0" dirty="0">
                          <a:solidFill>
                            <a:schemeClr val="tx1"/>
                          </a:solidFill>
                          <a:effectLst/>
                          <a:latin typeface="Sassoon Infant Std" panose="020B0503020103030203" pitchFamily="34" charset="0"/>
                        </a:rPr>
                        <a:t>Lift up your hearts, </a:t>
                      </a:r>
                      <a:endParaRPr lang="en-US" sz="1800" b="0"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400" b="1" dirty="0">
                          <a:solidFill>
                            <a:schemeClr val="tx1"/>
                          </a:solidFill>
                          <a:effectLst/>
                          <a:latin typeface="Sassoon Infant Std" panose="020B0503020103030203" pitchFamily="34" charset="0"/>
                        </a:rPr>
                        <a:t>We lift them up to the Lord </a:t>
                      </a:r>
                      <a:endParaRPr lang="en-US" sz="1800" b="1"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3322978"/>
                  </a:ext>
                </a:extLst>
              </a:tr>
              <a:tr h="0">
                <a:tc>
                  <a:txBody>
                    <a:bodyPr/>
                    <a:lstStyle/>
                    <a:p>
                      <a:pPr marL="0" marR="0" algn="ctr">
                        <a:lnSpc>
                          <a:spcPct val="107000"/>
                        </a:lnSpc>
                        <a:spcBef>
                          <a:spcPts val="0"/>
                        </a:spcBef>
                        <a:spcAft>
                          <a:spcPts val="0"/>
                        </a:spcAft>
                      </a:pPr>
                      <a:r>
                        <a:rPr lang="en-US" sz="2400" b="0" dirty="0">
                          <a:solidFill>
                            <a:schemeClr val="tx1"/>
                          </a:solidFill>
                          <a:effectLst/>
                          <a:latin typeface="Sassoon Infant Std" panose="020B0503020103030203" pitchFamily="34" charset="0"/>
                        </a:rPr>
                        <a:t>This is the day the Lord has made, </a:t>
                      </a:r>
                      <a:endParaRPr lang="en-US" sz="1800" b="0"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400" b="1" dirty="0">
                          <a:solidFill>
                            <a:schemeClr val="tx1"/>
                          </a:solidFill>
                          <a:effectLst/>
                          <a:latin typeface="Sassoon Infant Std" panose="020B0503020103030203" pitchFamily="34" charset="0"/>
                        </a:rPr>
                        <a:t>Let us rejoice and be glad in it </a:t>
                      </a:r>
                      <a:endParaRPr lang="en-US" sz="1800" b="1"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1414145"/>
                  </a:ext>
                </a:extLst>
              </a:tr>
              <a:tr h="0">
                <a:tc>
                  <a:txBody>
                    <a:bodyPr/>
                    <a:lstStyle/>
                    <a:p>
                      <a:pPr marL="0" marR="0" algn="ctr">
                        <a:lnSpc>
                          <a:spcPct val="107000"/>
                        </a:lnSpc>
                        <a:spcBef>
                          <a:spcPts val="0"/>
                        </a:spcBef>
                        <a:spcAft>
                          <a:spcPts val="0"/>
                        </a:spcAft>
                      </a:pPr>
                      <a:r>
                        <a:rPr lang="en-US" sz="2400" b="0" dirty="0">
                          <a:solidFill>
                            <a:schemeClr val="tx1"/>
                          </a:solidFill>
                          <a:effectLst/>
                          <a:latin typeface="Sassoon Infant Std" panose="020B0503020103030203" pitchFamily="34" charset="0"/>
                        </a:rPr>
                        <a:t>Whatever you do work at it with all your heart </a:t>
                      </a:r>
                      <a:endParaRPr lang="en-US" sz="1800" b="0"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400" b="1" dirty="0">
                          <a:solidFill>
                            <a:schemeClr val="tx1"/>
                          </a:solidFill>
                          <a:effectLst/>
                          <a:latin typeface="Sassoon Infant Std" panose="020B0503020103030203" pitchFamily="34" charset="0"/>
                        </a:rPr>
                        <a:t>As if working for the Lord </a:t>
                      </a:r>
                      <a:endParaRPr lang="en-US" sz="1800" b="1"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7785498"/>
                  </a:ext>
                </a:extLst>
              </a:tr>
              <a:tr h="0">
                <a:tc>
                  <a:txBody>
                    <a:bodyPr/>
                    <a:lstStyle/>
                    <a:p>
                      <a:pPr marL="0" marR="0" algn="ctr">
                        <a:lnSpc>
                          <a:spcPct val="107000"/>
                        </a:lnSpc>
                        <a:spcBef>
                          <a:spcPts val="0"/>
                        </a:spcBef>
                        <a:spcAft>
                          <a:spcPts val="0"/>
                        </a:spcAft>
                      </a:pPr>
                      <a:r>
                        <a:rPr lang="en-US" sz="2400" b="0" dirty="0">
                          <a:solidFill>
                            <a:schemeClr val="tx1"/>
                          </a:solidFill>
                          <a:effectLst/>
                          <a:latin typeface="Sassoon Infant Std" panose="020B0503020103030203" pitchFamily="34" charset="0"/>
                        </a:rPr>
                        <a:t>Peace be with you </a:t>
                      </a:r>
                      <a:endParaRPr lang="en-US" sz="1800" b="0"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400" b="1" dirty="0">
                          <a:solidFill>
                            <a:schemeClr val="tx1"/>
                          </a:solidFill>
                          <a:effectLst/>
                          <a:latin typeface="Sassoon Infant Std" panose="020B0503020103030203" pitchFamily="34" charset="0"/>
                        </a:rPr>
                        <a:t>And also with you </a:t>
                      </a:r>
                      <a:endParaRPr lang="en-US" sz="1800" b="1"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2358964"/>
                  </a:ext>
                </a:extLst>
              </a:tr>
              <a:tr h="0">
                <a:tc>
                  <a:txBody>
                    <a:bodyPr/>
                    <a:lstStyle/>
                    <a:p>
                      <a:pPr marL="0" marR="0" algn="ctr">
                        <a:lnSpc>
                          <a:spcPct val="107000"/>
                        </a:lnSpc>
                        <a:spcBef>
                          <a:spcPts val="0"/>
                        </a:spcBef>
                        <a:spcAft>
                          <a:spcPts val="0"/>
                        </a:spcAft>
                      </a:pPr>
                      <a:r>
                        <a:rPr lang="en-US" sz="2400" b="0" dirty="0">
                          <a:solidFill>
                            <a:schemeClr val="tx1"/>
                          </a:solidFill>
                          <a:effectLst/>
                          <a:latin typeface="Sassoon Infant Std" panose="020B0503020103030203" pitchFamily="34" charset="0"/>
                        </a:rPr>
                        <a:t>I will give thanks to you Lord </a:t>
                      </a:r>
                      <a:endParaRPr lang="en-US" sz="1800" b="0"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400" b="1" dirty="0">
                          <a:solidFill>
                            <a:schemeClr val="tx1"/>
                          </a:solidFill>
                          <a:effectLst/>
                          <a:latin typeface="Sassoon Infant Std" panose="020B0503020103030203" pitchFamily="34" charset="0"/>
                        </a:rPr>
                        <a:t>I will tell of your </a:t>
                      </a:r>
                      <a:r>
                        <a:rPr lang="en-US" sz="2400" b="1" dirty="0" err="1">
                          <a:solidFill>
                            <a:schemeClr val="tx1"/>
                          </a:solidFill>
                          <a:effectLst/>
                          <a:latin typeface="Sassoon Infant Std" panose="020B0503020103030203" pitchFamily="34" charset="0"/>
                        </a:rPr>
                        <a:t>marvellous</a:t>
                      </a:r>
                      <a:r>
                        <a:rPr lang="en-US" sz="2400" b="1" dirty="0">
                          <a:solidFill>
                            <a:schemeClr val="tx1"/>
                          </a:solidFill>
                          <a:effectLst/>
                          <a:latin typeface="Sassoon Infant Std" panose="020B0503020103030203" pitchFamily="34" charset="0"/>
                        </a:rPr>
                        <a:t> works </a:t>
                      </a:r>
                      <a:endParaRPr lang="en-US" sz="1800" b="1"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0614659"/>
                  </a:ext>
                </a:extLst>
              </a:tr>
              <a:tr h="0">
                <a:tc>
                  <a:txBody>
                    <a:bodyPr/>
                    <a:lstStyle/>
                    <a:p>
                      <a:pPr marL="0" marR="0" algn="ctr">
                        <a:lnSpc>
                          <a:spcPct val="107000"/>
                        </a:lnSpc>
                        <a:spcBef>
                          <a:spcPts val="0"/>
                        </a:spcBef>
                        <a:spcAft>
                          <a:spcPts val="0"/>
                        </a:spcAft>
                      </a:pPr>
                      <a:r>
                        <a:rPr lang="en-US" sz="2400" b="0" dirty="0">
                          <a:solidFill>
                            <a:schemeClr val="tx1"/>
                          </a:solidFill>
                          <a:effectLst/>
                          <a:latin typeface="Sassoon Infant Std" panose="020B0503020103030203" pitchFamily="34" charset="0"/>
                        </a:rPr>
                        <a:t>Come on in everyone </a:t>
                      </a:r>
                      <a:endParaRPr lang="en-US" sz="1800" b="0"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400" b="1" dirty="0">
                          <a:solidFill>
                            <a:schemeClr val="tx1"/>
                          </a:solidFill>
                          <a:effectLst/>
                          <a:latin typeface="Sassoon Infant Std" panose="020B0503020103030203" pitchFamily="34" charset="0"/>
                        </a:rPr>
                        <a:t>Shout to the Lord with joyful praise </a:t>
                      </a:r>
                      <a:endParaRPr lang="en-US" sz="1800" b="1"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3750701"/>
                  </a:ext>
                </a:extLst>
              </a:tr>
              <a:tr h="0">
                <a:tc>
                  <a:txBody>
                    <a:bodyPr/>
                    <a:lstStyle/>
                    <a:p>
                      <a:pPr marL="0" marR="0" algn="ctr">
                        <a:lnSpc>
                          <a:spcPct val="107000"/>
                        </a:lnSpc>
                        <a:spcBef>
                          <a:spcPts val="0"/>
                        </a:spcBef>
                        <a:spcAft>
                          <a:spcPts val="0"/>
                        </a:spcAft>
                      </a:pPr>
                      <a:r>
                        <a:rPr lang="en-US" sz="2400" b="0" dirty="0">
                          <a:solidFill>
                            <a:schemeClr val="tx1"/>
                          </a:solidFill>
                          <a:effectLst/>
                          <a:latin typeface="Sassoon Infant Std" panose="020B0503020103030203" pitchFamily="34" charset="0"/>
                        </a:rPr>
                        <a:t>Jesus, light of the world, is here </a:t>
                      </a:r>
                      <a:endParaRPr lang="en-US" sz="1800" b="0"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400" b="1" dirty="0">
                          <a:solidFill>
                            <a:schemeClr val="tx1"/>
                          </a:solidFill>
                          <a:effectLst/>
                          <a:latin typeface="Sassoon Infant Std" panose="020B0503020103030203" pitchFamily="34" charset="0"/>
                        </a:rPr>
                        <a:t>Lord Jesus, shine upon us </a:t>
                      </a:r>
                      <a:endParaRPr lang="en-US" sz="1800" b="1"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2509533"/>
                  </a:ext>
                </a:extLst>
              </a:tr>
              <a:tr h="0">
                <a:tc>
                  <a:txBody>
                    <a:bodyPr/>
                    <a:lstStyle/>
                    <a:p>
                      <a:pPr marL="0" marR="0" algn="ctr">
                        <a:lnSpc>
                          <a:spcPct val="107000"/>
                        </a:lnSpc>
                        <a:spcBef>
                          <a:spcPts val="0"/>
                        </a:spcBef>
                        <a:spcAft>
                          <a:spcPts val="0"/>
                        </a:spcAft>
                      </a:pPr>
                      <a:r>
                        <a:rPr lang="en-US" sz="2400" b="0" dirty="0">
                          <a:solidFill>
                            <a:schemeClr val="tx1"/>
                          </a:solidFill>
                          <a:effectLst/>
                          <a:latin typeface="Sassoon Infant Std" panose="020B0503020103030203" pitchFamily="34" charset="0"/>
                        </a:rPr>
                        <a:t>God is good! God is great! </a:t>
                      </a:r>
                      <a:endParaRPr lang="en-US" sz="1800" b="0"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400" b="1" dirty="0">
                          <a:solidFill>
                            <a:schemeClr val="tx1"/>
                          </a:solidFill>
                          <a:effectLst/>
                          <a:latin typeface="Sassoon Infant Std" panose="020B0503020103030203" pitchFamily="34" charset="0"/>
                        </a:rPr>
                        <a:t>Praise him! </a:t>
                      </a:r>
                      <a:endParaRPr lang="en-US" sz="1800" b="1"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3400288"/>
                  </a:ext>
                </a:extLst>
              </a:tr>
              <a:tr h="0">
                <a:tc>
                  <a:txBody>
                    <a:bodyPr/>
                    <a:lstStyle/>
                    <a:p>
                      <a:pPr marL="0" marR="0" algn="ctr">
                        <a:lnSpc>
                          <a:spcPct val="107000"/>
                        </a:lnSpc>
                        <a:spcBef>
                          <a:spcPts val="0"/>
                        </a:spcBef>
                        <a:spcAft>
                          <a:spcPts val="0"/>
                        </a:spcAft>
                      </a:pPr>
                      <a:r>
                        <a:rPr lang="en-US" sz="2400" b="0" dirty="0">
                          <a:solidFill>
                            <a:schemeClr val="tx1"/>
                          </a:solidFill>
                          <a:effectLst/>
                          <a:latin typeface="Sassoon Infant Std" panose="020B0503020103030203" pitchFamily="34" charset="0"/>
                        </a:rPr>
                        <a:t>The Lord is here </a:t>
                      </a:r>
                      <a:endParaRPr lang="en-US" sz="1800" b="0"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400" b="1" dirty="0">
                          <a:solidFill>
                            <a:schemeClr val="tx1"/>
                          </a:solidFill>
                          <a:effectLst/>
                          <a:latin typeface="Sassoon Infant Std" panose="020B0503020103030203" pitchFamily="34" charset="0"/>
                        </a:rPr>
                        <a:t>And his spirit is with us </a:t>
                      </a:r>
                      <a:endParaRPr lang="en-US" sz="1800" b="1"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8700903"/>
                  </a:ext>
                </a:extLst>
              </a:tr>
            </a:tbl>
          </a:graphicData>
        </a:graphic>
      </p:graphicFrame>
      <p:sp>
        <p:nvSpPr>
          <p:cNvPr id="8" name="TextBox 7">
            <a:extLst>
              <a:ext uri="{FF2B5EF4-FFF2-40B4-BE49-F238E27FC236}">
                <a16:creationId xmlns:a16="http://schemas.microsoft.com/office/drawing/2014/main" id="{7E82ED0F-FB29-4A6E-BD4B-7776B3B986BD}"/>
              </a:ext>
            </a:extLst>
          </p:cNvPr>
          <p:cNvSpPr txBox="1"/>
          <p:nvPr/>
        </p:nvSpPr>
        <p:spPr>
          <a:xfrm>
            <a:off x="7508449" y="-26299"/>
            <a:ext cx="4683551" cy="707886"/>
          </a:xfrm>
          <a:prstGeom prst="rect">
            <a:avLst/>
          </a:prstGeom>
          <a:solidFill>
            <a:srgbClr val="CC00FF"/>
          </a:solidFill>
        </p:spPr>
        <p:txBody>
          <a:bodyPr wrap="square" rtlCol="0">
            <a:spAutoFit/>
          </a:bodyPr>
          <a:lstStyle/>
          <a:p>
            <a:r>
              <a:rPr lang="en-GB" sz="4000" dirty="0">
                <a:latin typeface="Sassoon Infant Std" panose="020B0503020103030203" pitchFamily="34" charset="0"/>
              </a:rPr>
              <a:t>Gathering - Greeting</a:t>
            </a:r>
            <a:endParaRPr lang="en-US" sz="4000" dirty="0">
              <a:latin typeface="Sassoon Infant Std" panose="020B0503020103030203" pitchFamily="34" charset="0"/>
            </a:endParaRPr>
          </a:p>
        </p:txBody>
      </p:sp>
      <p:sp>
        <p:nvSpPr>
          <p:cNvPr id="6" name="Rectangle 5">
            <a:extLst>
              <a:ext uri="{FF2B5EF4-FFF2-40B4-BE49-F238E27FC236}">
                <a16:creationId xmlns:a16="http://schemas.microsoft.com/office/drawing/2014/main" id="{DB5858D0-0485-41AF-AB1B-16ED504165F8}"/>
              </a:ext>
            </a:extLst>
          </p:cNvPr>
          <p:cNvSpPr/>
          <p:nvPr/>
        </p:nvSpPr>
        <p:spPr>
          <a:xfrm>
            <a:off x="329938" y="1048554"/>
            <a:ext cx="11660957" cy="1200329"/>
          </a:xfrm>
          <a:prstGeom prst="rect">
            <a:avLst/>
          </a:prstGeom>
        </p:spPr>
        <p:txBody>
          <a:bodyPr wrap="square">
            <a:spAutoFit/>
          </a:bodyPr>
          <a:lstStyle/>
          <a:p>
            <a:pPr algn="ctr">
              <a:spcAft>
                <a:spcPts val="800"/>
              </a:spcAft>
            </a:pPr>
            <a:r>
              <a:rPr lang="en-GB" sz="3600" dirty="0">
                <a:latin typeface="Sassoon Infant Std" panose="020B0503020103030203" pitchFamily="34" charset="0"/>
              </a:rPr>
              <a:t>In Church, there are moments of lead and response. This can happen in CW  time too to unite the gathering. </a:t>
            </a:r>
            <a:endParaRPr lang="en-US" sz="3600" dirty="0">
              <a:latin typeface="Sassoon Infant Std" panose="020B0503020103030203" pitchFamily="34" charset="0"/>
            </a:endParaRPr>
          </a:p>
        </p:txBody>
      </p:sp>
    </p:spTree>
    <p:extLst>
      <p:ext uri="{BB962C8B-B14F-4D97-AF65-F5344CB8AC3E}">
        <p14:creationId xmlns:p14="http://schemas.microsoft.com/office/powerpoint/2010/main" val="2980091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06C638-D380-4EB4-86AE-2A4BEF7F9AB2}"/>
              </a:ext>
            </a:extLst>
          </p:cNvPr>
          <p:cNvSpPr txBox="1"/>
          <p:nvPr/>
        </p:nvSpPr>
        <p:spPr>
          <a:xfrm>
            <a:off x="6383860" y="14750"/>
            <a:ext cx="5808140" cy="707886"/>
          </a:xfrm>
          <a:prstGeom prst="rect">
            <a:avLst/>
          </a:prstGeom>
          <a:solidFill>
            <a:srgbClr val="CC00FF"/>
          </a:solidFill>
        </p:spPr>
        <p:txBody>
          <a:bodyPr wrap="square" rtlCol="0">
            <a:spAutoFit/>
          </a:bodyPr>
          <a:lstStyle/>
          <a:p>
            <a:r>
              <a:rPr lang="en-GB" sz="4000" dirty="0">
                <a:latin typeface="Sassoon Infant Std" panose="020B0503020103030203" pitchFamily="34" charset="0"/>
              </a:rPr>
              <a:t>Gathering and Responding</a:t>
            </a:r>
          </a:p>
        </p:txBody>
      </p:sp>
      <p:sp>
        <p:nvSpPr>
          <p:cNvPr id="2" name="Rectangle 1">
            <a:extLst>
              <a:ext uri="{FF2B5EF4-FFF2-40B4-BE49-F238E27FC236}">
                <a16:creationId xmlns:a16="http://schemas.microsoft.com/office/drawing/2014/main" id="{5C62BCC4-BC60-4F6F-9527-14AB1D4F6F06}"/>
              </a:ext>
            </a:extLst>
          </p:cNvPr>
          <p:cNvSpPr/>
          <p:nvPr/>
        </p:nvSpPr>
        <p:spPr>
          <a:xfrm>
            <a:off x="244925" y="1159089"/>
            <a:ext cx="11702150" cy="2554545"/>
          </a:xfrm>
          <a:prstGeom prst="rect">
            <a:avLst/>
          </a:prstGeom>
        </p:spPr>
        <p:txBody>
          <a:bodyPr wrap="square">
            <a:spAutoFit/>
          </a:bodyPr>
          <a:lstStyle/>
          <a:p>
            <a:pPr algn="ctr"/>
            <a:r>
              <a:rPr lang="en-US" sz="40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The Trinitarian nature of God can be represented through symbols on the altar. </a:t>
            </a:r>
          </a:p>
          <a:p>
            <a:pPr algn="ctr"/>
            <a:r>
              <a:rPr lang="en-US" sz="40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Teaching children that God - is the Father, the Son and the Holy Spirit - 3 in 1.</a:t>
            </a:r>
          </a:p>
        </p:txBody>
      </p:sp>
      <p:pic>
        <p:nvPicPr>
          <p:cNvPr id="5" name="TrinityY2">
            <a:hlinkClick r:id="" action="ppaction://media"/>
            <a:extLst>
              <a:ext uri="{FF2B5EF4-FFF2-40B4-BE49-F238E27FC236}">
                <a16:creationId xmlns:a16="http://schemas.microsoft.com/office/drawing/2014/main" id="{BD27C6BE-C448-4325-AEA4-08419D03C29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00062" y="3880646"/>
            <a:ext cx="3059966" cy="2977354"/>
          </a:xfrm>
          <a:prstGeom prst="rect">
            <a:avLst/>
          </a:prstGeom>
        </p:spPr>
      </p:pic>
      <p:pic>
        <p:nvPicPr>
          <p:cNvPr id="6" name="Trinity">
            <a:hlinkClick r:id="" action="ppaction://media"/>
            <a:extLst>
              <a:ext uri="{FF2B5EF4-FFF2-40B4-BE49-F238E27FC236}">
                <a16:creationId xmlns:a16="http://schemas.microsoft.com/office/drawing/2014/main" id="{51FA801B-097E-49D4-8016-A5A6DCC3CCE9}"/>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96000" y="3847290"/>
            <a:ext cx="3079090" cy="2995960"/>
          </a:xfrm>
          <a:prstGeom prst="rect">
            <a:avLst/>
          </a:prstGeom>
        </p:spPr>
      </p:pic>
      <p:sp>
        <p:nvSpPr>
          <p:cNvPr id="7" name="Rectangle 6">
            <a:extLst>
              <a:ext uri="{FF2B5EF4-FFF2-40B4-BE49-F238E27FC236}">
                <a16:creationId xmlns:a16="http://schemas.microsoft.com/office/drawing/2014/main" id="{3243FAC1-FF48-4AFD-B6BC-FF64A7AC6CF3}"/>
              </a:ext>
            </a:extLst>
          </p:cNvPr>
          <p:cNvSpPr/>
          <p:nvPr/>
        </p:nvSpPr>
        <p:spPr>
          <a:xfrm>
            <a:off x="-1992199" y="0"/>
            <a:ext cx="11104775" cy="923330"/>
          </a:xfrm>
          <a:prstGeom prst="rect">
            <a:avLst/>
          </a:prstGeom>
        </p:spPr>
        <p:txBody>
          <a:bodyPr wrap="square">
            <a:spAutoFit/>
          </a:bodyPr>
          <a:lstStyle/>
          <a:p>
            <a:pPr algn="ctr">
              <a:spcAft>
                <a:spcPts val="800"/>
              </a:spcAft>
            </a:pPr>
            <a:r>
              <a:rPr lang="en-US" sz="5400" dirty="0">
                <a:solidFill>
                  <a:srgbClr val="000000"/>
                </a:solidFill>
                <a:latin typeface="Sassoon Infant Std" panose="020B0503020103030203" pitchFamily="34" charset="0"/>
              </a:rPr>
              <a:t>The Altar</a:t>
            </a:r>
          </a:p>
        </p:txBody>
      </p:sp>
      <p:sp>
        <p:nvSpPr>
          <p:cNvPr id="8" name="TextBox 7">
            <a:extLst>
              <a:ext uri="{FF2B5EF4-FFF2-40B4-BE49-F238E27FC236}">
                <a16:creationId xmlns:a16="http://schemas.microsoft.com/office/drawing/2014/main" id="{E0227851-A001-4DD6-AD0A-F9B33E850A28}"/>
              </a:ext>
            </a:extLst>
          </p:cNvPr>
          <p:cNvSpPr txBox="1"/>
          <p:nvPr/>
        </p:nvSpPr>
        <p:spPr>
          <a:xfrm>
            <a:off x="244925" y="3691171"/>
            <a:ext cx="2319166" cy="3108543"/>
          </a:xfrm>
          <a:prstGeom prst="rect">
            <a:avLst/>
          </a:prstGeom>
          <a:noFill/>
        </p:spPr>
        <p:txBody>
          <a:bodyPr wrap="square" rtlCol="0">
            <a:spAutoFit/>
          </a:bodyPr>
          <a:lstStyle/>
          <a:p>
            <a:r>
              <a:rPr lang="en-GB" sz="2800" b="1" u="sng" dirty="0">
                <a:latin typeface="Sassoon Infant Std" panose="020B0503020103030203" pitchFamily="34" charset="0"/>
              </a:rPr>
              <a:t>Bible</a:t>
            </a:r>
            <a:r>
              <a:rPr lang="en-GB" sz="2800" dirty="0">
                <a:latin typeface="Sassoon Infant Std" panose="020B0503020103030203" pitchFamily="34" charset="0"/>
              </a:rPr>
              <a:t> for God the Father</a:t>
            </a:r>
          </a:p>
          <a:p>
            <a:r>
              <a:rPr lang="en-GB" sz="2800" b="1" u="sng" dirty="0">
                <a:latin typeface="Sassoon Infant Std" panose="020B0503020103030203" pitchFamily="34" charset="0"/>
              </a:rPr>
              <a:t>Cross</a:t>
            </a:r>
            <a:r>
              <a:rPr lang="en-GB" sz="2800" dirty="0">
                <a:latin typeface="Sassoon Infant Std" panose="020B0503020103030203" pitchFamily="34" charset="0"/>
              </a:rPr>
              <a:t> for God the Son</a:t>
            </a:r>
          </a:p>
          <a:p>
            <a:r>
              <a:rPr lang="en-GB" sz="2800" b="1" u="sng" dirty="0">
                <a:latin typeface="Sassoon Infant Std" panose="020B0503020103030203" pitchFamily="34" charset="0"/>
              </a:rPr>
              <a:t>Candle</a:t>
            </a:r>
            <a:r>
              <a:rPr lang="en-GB" sz="2800" dirty="0">
                <a:latin typeface="Sassoon Infant Std" panose="020B0503020103030203" pitchFamily="34" charset="0"/>
              </a:rPr>
              <a:t> for God the Holy Spirit</a:t>
            </a:r>
            <a:endParaRPr lang="en-US" sz="2800" dirty="0">
              <a:latin typeface="Sassoon Infant Std" panose="020B0503020103030203" pitchFamily="34" charset="0"/>
            </a:endParaRPr>
          </a:p>
        </p:txBody>
      </p:sp>
      <p:sp>
        <p:nvSpPr>
          <p:cNvPr id="9" name="TextBox 8">
            <a:extLst>
              <a:ext uri="{FF2B5EF4-FFF2-40B4-BE49-F238E27FC236}">
                <a16:creationId xmlns:a16="http://schemas.microsoft.com/office/drawing/2014/main" id="{386DF02F-8DB6-4FA8-B7F4-C47679DC6A72}"/>
              </a:ext>
            </a:extLst>
          </p:cNvPr>
          <p:cNvSpPr txBox="1"/>
          <p:nvPr/>
        </p:nvSpPr>
        <p:spPr>
          <a:xfrm>
            <a:off x="9106997" y="4079506"/>
            <a:ext cx="2319166" cy="2677656"/>
          </a:xfrm>
          <a:prstGeom prst="rect">
            <a:avLst/>
          </a:prstGeom>
          <a:noFill/>
        </p:spPr>
        <p:txBody>
          <a:bodyPr wrap="square" rtlCol="0">
            <a:spAutoFit/>
          </a:bodyPr>
          <a:lstStyle/>
          <a:p>
            <a:pPr algn="ctr"/>
            <a:r>
              <a:rPr lang="en-GB" sz="2800" b="1" u="sng" dirty="0">
                <a:latin typeface="Sassoon Infant Std" panose="020B0503020103030203" pitchFamily="34" charset="0"/>
              </a:rPr>
              <a:t>EYFS/KS1 take one symbol each</a:t>
            </a:r>
          </a:p>
          <a:p>
            <a:pPr algn="ctr"/>
            <a:r>
              <a:rPr lang="en-GB" sz="2800" b="1" u="sng" dirty="0">
                <a:latin typeface="Sassoon Infant Std" panose="020B0503020103030203" pitchFamily="34" charset="0"/>
              </a:rPr>
              <a:t>KS2 one person for all 3 symbols</a:t>
            </a:r>
            <a:endParaRPr lang="en-US" sz="2800" dirty="0">
              <a:latin typeface="Sassoon Infant Std" panose="020B0503020103030203" pitchFamily="34" charset="0"/>
            </a:endParaRPr>
          </a:p>
        </p:txBody>
      </p:sp>
    </p:spTree>
    <p:extLst>
      <p:ext uri="{BB962C8B-B14F-4D97-AF65-F5344CB8AC3E}">
        <p14:creationId xmlns:p14="http://schemas.microsoft.com/office/powerpoint/2010/main" val="306337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7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1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06C638-D380-4EB4-86AE-2A4BEF7F9AB2}"/>
              </a:ext>
            </a:extLst>
          </p:cNvPr>
          <p:cNvSpPr txBox="1"/>
          <p:nvPr/>
        </p:nvSpPr>
        <p:spPr>
          <a:xfrm>
            <a:off x="6383860" y="0"/>
            <a:ext cx="5808140" cy="707886"/>
          </a:xfrm>
          <a:prstGeom prst="rect">
            <a:avLst/>
          </a:prstGeom>
          <a:solidFill>
            <a:srgbClr val="CC00FF"/>
          </a:solidFill>
        </p:spPr>
        <p:txBody>
          <a:bodyPr wrap="square" rtlCol="0">
            <a:spAutoFit/>
          </a:bodyPr>
          <a:lstStyle/>
          <a:p>
            <a:r>
              <a:rPr lang="en-GB" sz="4000" dirty="0">
                <a:latin typeface="Sassoon Infant Std" panose="020B0503020103030203" pitchFamily="34" charset="0"/>
              </a:rPr>
              <a:t>Gathering and Responding</a:t>
            </a:r>
          </a:p>
        </p:txBody>
      </p:sp>
      <p:sp>
        <p:nvSpPr>
          <p:cNvPr id="2" name="Rectangle 1">
            <a:extLst>
              <a:ext uri="{FF2B5EF4-FFF2-40B4-BE49-F238E27FC236}">
                <a16:creationId xmlns:a16="http://schemas.microsoft.com/office/drawing/2014/main" id="{5C62BCC4-BC60-4F6F-9527-14AB1D4F6F06}"/>
              </a:ext>
            </a:extLst>
          </p:cNvPr>
          <p:cNvSpPr/>
          <p:nvPr/>
        </p:nvSpPr>
        <p:spPr>
          <a:xfrm>
            <a:off x="0" y="691322"/>
            <a:ext cx="12192000" cy="6186309"/>
          </a:xfrm>
          <a:prstGeom prst="rect">
            <a:avLst/>
          </a:prstGeom>
        </p:spPr>
        <p:txBody>
          <a:bodyPr wrap="square">
            <a:spAutoFit/>
          </a:bodyPr>
          <a:lstStyle/>
          <a:p>
            <a:pPr algn="ctr"/>
            <a:r>
              <a:rPr lang="en-US"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As a Church school, you should encourage and support but do not force children to engage with the Bible, Christian teachings or with God. </a:t>
            </a:r>
          </a:p>
          <a:p>
            <a:pPr algn="ctr"/>
            <a:endParaRPr lang="en-GB"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endParaRPr>
          </a:p>
          <a:p>
            <a:pPr algn="ctr"/>
            <a:endParaRPr lang="en-GB"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endParaRPr>
          </a:p>
          <a:p>
            <a:pPr algn="ctr"/>
            <a:endParaRPr lang="en-GB"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endParaRPr>
          </a:p>
          <a:p>
            <a:pPr algn="ctr"/>
            <a:endParaRPr lang="en-GB"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endParaRPr>
          </a:p>
          <a:p>
            <a:pPr algn="ctr"/>
            <a:endParaRPr lang="en-GB"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endParaRPr>
          </a:p>
          <a:p>
            <a:pPr algn="ctr"/>
            <a:r>
              <a:rPr lang="en-GB"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S</a:t>
            </a:r>
            <a:r>
              <a:rPr lang="en-US" sz="4400" dirty="0" err="1">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ome</a:t>
            </a:r>
            <a:r>
              <a:rPr lang="en-US"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 great examples of modern and internet Bibles.</a:t>
            </a:r>
          </a:p>
        </p:txBody>
      </p:sp>
      <p:pic>
        <p:nvPicPr>
          <p:cNvPr id="24580" name="Picture 4" descr="https://m.media-amazon.com/images/I/61wFEXHIPfS._SX355_BO1,204,203,200_.jpg">
            <a:extLst>
              <a:ext uri="{FF2B5EF4-FFF2-40B4-BE49-F238E27FC236}">
                <a16:creationId xmlns:a16="http://schemas.microsoft.com/office/drawing/2014/main" id="{868DA1B4-218C-4412-A6DC-1A01CD882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12" y="2802519"/>
            <a:ext cx="2571845" cy="3361465"/>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s://m.media-amazon.com/images/I/61nnrvp1R-L._SX358_BO1,204,203,200_.jpg">
            <a:extLst>
              <a:ext uri="{FF2B5EF4-FFF2-40B4-BE49-F238E27FC236}">
                <a16:creationId xmlns:a16="http://schemas.microsoft.com/office/drawing/2014/main" id="{66BAD821-7353-4B04-87F6-47C23CA273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5886" y="2802519"/>
            <a:ext cx="2571845" cy="3333453"/>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https://m.media-amazon.com/images/I/61-Jk82PseS._SX410_BO1,204,203,200_.jpg">
            <a:extLst>
              <a:ext uri="{FF2B5EF4-FFF2-40B4-BE49-F238E27FC236}">
                <a16:creationId xmlns:a16="http://schemas.microsoft.com/office/drawing/2014/main" id="{39AC5BE8-957F-4B7D-B0CB-5ADCA80251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860" y="2802519"/>
            <a:ext cx="2571845" cy="3364159"/>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https://m.media-amazon.com/images/I/515nM2jUAFL._SX418_BO1,204,203,200_.jpg">
            <a:extLst>
              <a:ext uri="{FF2B5EF4-FFF2-40B4-BE49-F238E27FC236}">
                <a16:creationId xmlns:a16="http://schemas.microsoft.com/office/drawing/2014/main" id="{0368AD17-C0B6-4F6B-9422-4A2B6AB8BF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1887" y="2802519"/>
            <a:ext cx="2571844" cy="336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361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06C638-D380-4EB4-86AE-2A4BEF7F9AB2}"/>
              </a:ext>
            </a:extLst>
          </p:cNvPr>
          <p:cNvSpPr txBox="1"/>
          <p:nvPr/>
        </p:nvSpPr>
        <p:spPr>
          <a:xfrm>
            <a:off x="6383860" y="-55203"/>
            <a:ext cx="5808140" cy="707886"/>
          </a:xfrm>
          <a:prstGeom prst="rect">
            <a:avLst/>
          </a:prstGeom>
          <a:solidFill>
            <a:srgbClr val="CC00FF"/>
          </a:solidFill>
        </p:spPr>
        <p:txBody>
          <a:bodyPr wrap="square" rtlCol="0">
            <a:spAutoFit/>
          </a:bodyPr>
          <a:lstStyle/>
          <a:p>
            <a:r>
              <a:rPr lang="en-GB" sz="4000" dirty="0">
                <a:latin typeface="Sassoon Infant Std" panose="020B0503020103030203" pitchFamily="34" charset="0"/>
              </a:rPr>
              <a:t>Gathering and Responding</a:t>
            </a:r>
          </a:p>
        </p:txBody>
      </p:sp>
      <p:sp>
        <p:nvSpPr>
          <p:cNvPr id="2" name="Rectangle 1">
            <a:extLst>
              <a:ext uri="{FF2B5EF4-FFF2-40B4-BE49-F238E27FC236}">
                <a16:creationId xmlns:a16="http://schemas.microsoft.com/office/drawing/2014/main" id="{5C62BCC4-BC60-4F6F-9527-14AB1D4F6F06}"/>
              </a:ext>
            </a:extLst>
          </p:cNvPr>
          <p:cNvSpPr/>
          <p:nvPr/>
        </p:nvSpPr>
        <p:spPr>
          <a:xfrm>
            <a:off x="0" y="939352"/>
            <a:ext cx="12192000" cy="1938992"/>
          </a:xfrm>
          <a:prstGeom prst="rect">
            <a:avLst/>
          </a:prstGeom>
        </p:spPr>
        <p:txBody>
          <a:bodyPr wrap="square">
            <a:spAutoFit/>
          </a:bodyPr>
          <a:lstStyle/>
          <a:p>
            <a:pPr algn="ctr"/>
            <a:r>
              <a:rPr lang="en-US" sz="40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As a Church school, you should encourage and support but do not force children to engage with the Bible, Christian teachings or with God. </a:t>
            </a:r>
          </a:p>
        </p:txBody>
      </p:sp>
      <p:pic>
        <p:nvPicPr>
          <p:cNvPr id="5" name="Online Media 4">
            <a:hlinkClick r:id="" action="ppaction://media"/>
            <a:extLst>
              <a:ext uri="{FF2B5EF4-FFF2-40B4-BE49-F238E27FC236}">
                <a16:creationId xmlns:a16="http://schemas.microsoft.com/office/drawing/2014/main" id="{B5F32F0A-6660-40DE-9C63-76D10C1E8CA9}"/>
              </a:ext>
            </a:extLst>
          </p:cNvPr>
          <p:cNvPicPr>
            <a:picLocks noRot="1" noChangeAspect="1"/>
          </p:cNvPicPr>
          <p:nvPr>
            <a:videoFile r:link="rId1"/>
          </p:nvPr>
        </p:nvPicPr>
        <p:blipFill>
          <a:blip r:embed="rId5"/>
          <a:stretch>
            <a:fillRect/>
          </a:stretch>
        </p:blipFill>
        <p:spPr>
          <a:xfrm>
            <a:off x="0" y="3429000"/>
            <a:ext cx="5891097" cy="3238515"/>
          </a:xfrm>
          <a:prstGeom prst="rect">
            <a:avLst/>
          </a:prstGeom>
        </p:spPr>
      </p:pic>
      <p:sp>
        <p:nvSpPr>
          <p:cNvPr id="6" name="Rectangle 5">
            <a:extLst>
              <a:ext uri="{FF2B5EF4-FFF2-40B4-BE49-F238E27FC236}">
                <a16:creationId xmlns:a16="http://schemas.microsoft.com/office/drawing/2014/main" id="{32B43716-80F7-418E-B114-D07D28F6074E}"/>
              </a:ext>
            </a:extLst>
          </p:cNvPr>
          <p:cNvSpPr/>
          <p:nvPr/>
        </p:nvSpPr>
        <p:spPr>
          <a:xfrm>
            <a:off x="8895586" y="2872624"/>
            <a:ext cx="2464136" cy="584775"/>
          </a:xfrm>
          <a:prstGeom prst="rect">
            <a:avLst/>
          </a:prstGeom>
        </p:spPr>
        <p:txBody>
          <a:bodyPr wrap="none">
            <a:spAutoFit/>
          </a:bodyPr>
          <a:lstStyle/>
          <a:p>
            <a:r>
              <a:rPr lang="en-US" sz="3200" b="1" i="0" u="none" strike="noStrike" dirty="0">
                <a:effectLst/>
                <a:latin typeface="Sassoon Infant Std" panose="020B0503020103030203" pitchFamily="34" charset="0"/>
                <a:hlinkClick r:id="rId6">
                  <a:extLst>
                    <a:ext uri="{A12FA001-AC4F-418D-AE19-62706E023703}">
                      <ahyp:hlinkClr xmlns:ahyp="http://schemas.microsoft.com/office/drawing/2018/hyperlinkcolor" val="tx"/>
                    </a:ext>
                  </a:extLst>
                </a:hlinkClick>
              </a:rPr>
              <a:t>Rod The Ney</a:t>
            </a:r>
            <a:endParaRPr lang="en-US" sz="3200" b="1" dirty="0">
              <a:latin typeface="Sassoon Infant Std" panose="020B0503020103030203" pitchFamily="34" charset="0"/>
            </a:endParaRPr>
          </a:p>
        </p:txBody>
      </p:sp>
      <p:sp>
        <p:nvSpPr>
          <p:cNvPr id="7" name="Rectangle 6">
            <a:extLst>
              <a:ext uri="{FF2B5EF4-FFF2-40B4-BE49-F238E27FC236}">
                <a16:creationId xmlns:a16="http://schemas.microsoft.com/office/drawing/2014/main" id="{2E6F8D54-1CA9-4D9B-8E8C-D9C9670661F7}"/>
              </a:ext>
            </a:extLst>
          </p:cNvPr>
          <p:cNvSpPr/>
          <p:nvPr/>
        </p:nvSpPr>
        <p:spPr>
          <a:xfrm>
            <a:off x="489850" y="2872625"/>
            <a:ext cx="3036409" cy="584775"/>
          </a:xfrm>
          <a:prstGeom prst="rect">
            <a:avLst/>
          </a:prstGeom>
        </p:spPr>
        <p:txBody>
          <a:bodyPr wrap="none">
            <a:spAutoFit/>
          </a:bodyPr>
          <a:lstStyle/>
          <a:p>
            <a:r>
              <a:rPr lang="en-US" sz="3200" b="1" u="sng" dirty="0">
                <a:latin typeface="Sassoon Infant Std" panose="020B0503020103030203" pitchFamily="34" charset="0"/>
              </a:rPr>
              <a:t>Saddleback Kids</a:t>
            </a:r>
          </a:p>
        </p:txBody>
      </p:sp>
      <p:pic>
        <p:nvPicPr>
          <p:cNvPr id="8" name="Online Media 7">
            <a:hlinkClick r:id="" action="ppaction://media"/>
            <a:extLst>
              <a:ext uri="{FF2B5EF4-FFF2-40B4-BE49-F238E27FC236}">
                <a16:creationId xmlns:a16="http://schemas.microsoft.com/office/drawing/2014/main" id="{184DE855-35EC-425F-AADD-C3954772BAA6}"/>
              </a:ext>
            </a:extLst>
          </p:cNvPr>
          <p:cNvPicPr>
            <a:picLocks noRot="1" noChangeAspect="1"/>
          </p:cNvPicPr>
          <p:nvPr>
            <a:videoFile r:link="rId2"/>
          </p:nvPr>
        </p:nvPicPr>
        <p:blipFill>
          <a:blip r:embed="rId5"/>
          <a:stretch>
            <a:fillRect/>
          </a:stretch>
        </p:blipFill>
        <p:spPr>
          <a:xfrm>
            <a:off x="6434640" y="3429000"/>
            <a:ext cx="5757360" cy="3238515"/>
          </a:xfrm>
          <a:prstGeom prst="rect">
            <a:avLst/>
          </a:prstGeom>
        </p:spPr>
      </p:pic>
    </p:spTree>
    <p:extLst>
      <p:ext uri="{BB962C8B-B14F-4D97-AF65-F5344CB8AC3E}">
        <p14:creationId xmlns:p14="http://schemas.microsoft.com/office/powerpoint/2010/main" val="2298476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06C638-D380-4EB4-86AE-2A4BEF7F9AB2}"/>
              </a:ext>
            </a:extLst>
          </p:cNvPr>
          <p:cNvSpPr txBox="1"/>
          <p:nvPr/>
        </p:nvSpPr>
        <p:spPr>
          <a:xfrm>
            <a:off x="6383860" y="0"/>
            <a:ext cx="5808140" cy="707886"/>
          </a:xfrm>
          <a:prstGeom prst="rect">
            <a:avLst/>
          </a:prstGeom>
          <a:solidFill>
            <a:srgbClr val="CC00FF"/>
          </a:solidFill>
        </p:spPr>
        <p:txBody>
          <a:bodyPr wrap="square" rtlCol="0">
            <a:spAutoFit/>
          </a:bodyPr>
          <a:lstStyle/>
          <a:p>
            <a:r>
              <a:rPr lang="en-GB" sz="4000" dirty="0">
                <a:latin typeface="Sassoon Infant Std" panose="020B0503020103030203" pitchFamily="34" charset="0"/>
              </a:rPr>
              <a:t>Gathering and Responding</a:t>
            </a:r>
          </a:p>
        </p:txBody>
      </p:sp>
      <p:sp>
        <p:nvSpPr>
          <p:cNvPr id="2" name="Rectangle 1">
            <a:extLst>
              <a:ext uri="{FF2B5EF4-FFF2-40B4-BE49-F238E27FC236}">
                <a16:creationId xmlns:a16="http://schemas.microsoft.com/office/drawing/2014/main" id="{5C62BCC4-BC60-4F6F-9527-14AB1D4F6F06}"/>
              </a:ext>
            </a:extLst>
          </p:cNvPr>
          <p:cNvSpPr/>
          <p:nvPr/>
        </p:nvSpPr>
        <p:spPr>
          <a:xfrm>
            <a:off x="0" y="1022543"/>
            <a:ext cx="12192000" cy="1938992"/>
          </a:xfrm>
          <a:prstGeom prst="rect">
            <a:avLst/>
          </a:prstGeom>
        </p:spPr>
        <p:txBody>
          <a:bodyPr wrap="square">
            <a:spAutoFit/>
          </a:bodyPr>
          <a:lstStyle/>
          <a:p>
            <a:pPr algn="ctr"/>
            <a:r>
              <a:rPr lang="en-US" sz="40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As a Church school, you should encourage and support but do not force children to engage with the Bible, Christian teachings or with God. </a:t>
            </a:r>
          </a:p>
        </p:txBody>
      </p:sp>
      <p:pic>
        <p:nvPicPr>
          <p:cNvPr id="28674" name="Picture 2" descr="IMG_6345.jpg">
            <a:extLst>
              <a:ext uri="{FF2B5EF4-FFF2-40B4-BE49-F238E27FC236}">
                <a16:creationId xmlns:a16="http://schemas.microsoft.com/office/drawing/2014/main" id="{5C409D9A-E077-4FEA-822E-6219FDFCF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620"/>
            <a:ext cx="4235501" cy="3176626"/>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IMG_5988.jpg">
            <a:extLst>
              <a:ext uri="{FF2B5EF4-FFF2-40B4-BE49-F238E27FC236}">
                <a16:creationId xmlns:a16="http://schemas.microsoft.com/office/drawing/2014/main" id="{EC3501A8-FDFB-4FDD-A909-B90CD3309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498" y="3055619"/>
            <a:ext cx="4235502" cy="31766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1153635-C139-4CF3-B344-26AC8B28C8B9}"/>
              </a:ext>
            </a:extLst>
          </p:cNvPr>
          <p:cNvSpPr txBox="1"/>
          <p:nvPr/>
        </p:nvSpPr>
        <p:spPr>
          <a:xfrm>
            <a:off x="4235501" y="3305104"/>
            <a:ext cx="3720997" cy="2677656"/>
          </a:xfrm>
          <a:prstGeom prst="rect">
            <a:avLst/>
          </a:prstGeom>
          <a:noFill/>
        </p:spPr>
        <p:txBody>
          <a:bodyPr wrap="square" rtlCol="0">
            <a:spAutoFit/>
          </a:bodyPr>
          <a:lstStyle/>
          <a:p>
            <a:pPr algn="ctr"/>
            <a:r>
              <a:rPr lang="en-GB" sz="2800" b="1" u="sng" dirty="0">
                <a:latin typeface="Sassoon Infant Std" panose="020B0503020103030203" pitchFamily="34" charset="0"/>
              </a:rPr>
              <a:t>Role play</a:t>
            </a:r>
          </a:p>
          <a:p>
            <a:pPr algn="ctr"/>
            <a:r>
              <a:rPr lang="en-GB" sz="2800" b="1" u="sng" dirty="0">
                <a:latin typeface="Sassoon Infant Std" panose="020B0503020103030203" pitchFamily="34" charset="0"/>
              </a:rPr>
              <a:t>Drama</a:t>
            </a:r>
          </a:p>
          <a:p>
            <a:pPr algn="ctr"/>
            <a:r>
              <a:rPr lang="en-GB" sz="2800" b="1" u="sng" dirty="0">
                <a:latin typeface="Sassoon Infant Std" panose="020B0503020103030203" pitchFamily="34" charset="0"/>
              </a:rPr>
              <a:t>Freeze frame</a:t>
            </a:r>
          </a:p>
          <a:p>
            <a:pPr algn="ctr"/>
            <a:r>
              <a:rPr lang="en-GB" sz="2800" b="1" u="sng" dirty="0">
                <a:latin typeface="Sassoon Infant Std" panose="020B0503020103030203" pitchFamily="34" charset="0"/>
              </a:rPr>
              <a:t>Spirited Play</a:t>
            </a:r>
          </a:p>
          <a:p>
            <a:pPr algn="ctr"/>
            <a:r>
              <a:rPr lang="en-GB" sz="2800" b="1" u="sng" dirty="0">
                <a:latin typeface="Sassoon Infant Std" panose="020B0503020103030203" pitchFamily="34" charset="0"/>
              </a:rPr>
              <a:t>Dressing up</a:t>
            </a:r>
          </a:p>
          <a:p>
            <a:pPr algn="ctr"/>
            <a:r>
              <a:rPr lang="en-GB" sz="2800" b="1" u="sng" dirty="0">
                <a:latin typeface="Sassoon Infant Std" panose="020B0503020103030203" pitchFamily="34" charset="0"/>
              </a:rPr>
              <a:t>Games</a:t>
            </a:r>
          </a:p>
        </p:txBody>
      </p:sp>
    </p:spTree>
    <p:extLst>
      <p:ext uri="{BB962C8B-B14F-4D97-AF65-F5344CB8AC3E}">
        <p14:creationId xmlns:p14="http://schemas.microsoft.com/office/powerpoint/2010/main" val="1980425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06C638-D380-4EB4-86AE-2A4BEF7F9AB2}"/>
              </a:ext>
            </a:extLst>
          </p:cNvPr>
          <p:cNvSpPr txBox="1"/>
          <p:nvPr/>
        </p:nvSpPr>
        <p:spPr>
          <a:xfrm>
            <a:off x="6383860" y="0"/>
            <a:ext cx="5808140" cy="707886"/>
          </a:xfrm>
          <a:prstGeom prst="rect">
            <a:avLst/>
          </a:prstGeom>
          <a:solidFill>
            <a:srgbClr val="CC00FF"/>
          </a:solidFill>
        </p:spPr>
        <p:txBody>
          <a:bodyPr wrap="square" rtlCol="0">
            <a:spAutoFit/>
          </a:bodyPr>
          <a:lstStyle/>
          <a:p>
            <a:r>
              <a:rPr lang="en-GB" sz="4000" dirty="0">
                <a:latin typeface="Sassoon Infant Std" panose="020B0503020103030203" pitchFamily="34" charset="0"/>
              </a:rPr>
              <a:t>Gathering and Responding</a:t>
            </a:r>
          </a:p>
        </p:txBody>
      </p:sp>
      <p:sp>
        <p:nvSpPr>
          <p:cNvPr id="2" name="Rectangle 1">
            <a:extLst>
              <a:ext uri="{FF2B5EF4-FFF2-40B4-BE49-F238E27FC236}">
                <a16:creationId xmlns:a16="http://schemas.microsoft.com/office/drawing/2014/main" id="{5C62BCC4-BC60-4F6F-9527-14AB1D4F6F06}"/>
              </a:ext>
            </a:extLst>
          </p:cNvPr>
          <p:cNvSpPr/>
          <p:nvPr/>
        </p:nvSpPr>
        <p:spPr>
          <a:xfrm>
            <a:off x="127166" y="1085638"/>
            <a:ext cx="10000364" cy="2554545"/>
          </a:xfrm>
          <a:prstGeom prst="rect">
            <a:avLst/>
          </a:prstGeom>
        </p:spPr>
        <p:txBody>
          <a:bodyPr wrap="square">
            <a:spAutoFit/>
          </a:bodyPr>
          <a:lstStyle/>
          <a:p>
            <a:pPr algn="ctr"/>
            <a:r>
              <a:rPr lang="en-US" sz="40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Good CW makes the links to</a:t>
            </a:r>
          </a:p>
          <a:p>
            <a:pPr marL="571500" indent="-571500">
              <a:buFont typeface="Arial" panose="020B0604020202020204" pitchFamily="34" charset="0"/>
              <a:buChar char="•"/>
            </a:pPr>
            <a:r>
              <a:rPr lang="en-US" sz="40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RE learning in the classroom</a:t>
            </a:r>
          </a:p>
          <a:p>
            <a:pPr marL="571500" indent="-571500">
              <a:buFont typeface="Arial" panose="020B0604020202020204" pitchFamily="34" charset="0"/>
              <a:buChar char="•"/>
            </a:pPr>
            <a:r>
              <a:rPr lang="en-US" sz="40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School values and vision</a:t>
            </a:r>
          </a:p>
          <a:p>
            <a:pPr marL="571500" indent="-571500">
              <a:buFont typeface="Arial" panose="020B0604020202020204" pitchFamily="34" charset="0"/>
              <a:buChar char="•"/>
            </a:pPr>
            <a:r>
              <a:rPr lang="en-US" sz="40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Teachings of Jesus </a:t>
            </a:r>
            <a:endParaRPr lang="en-US" sz="4400" dirty="0">
              <a:effectLst/>
              <a:latin typeface="Sassoon Infant Std" panose="020B0503020103030203" pitchFamily="34" charset="0"/>
              <a:ea typeface="Times New Roman" panose="02020603050405020304" pitchFamily="18" charset="0"/>
            </a:endParaRPr>
          </a:p>
        </p:txBody>
      </p:sp>
      <p:pic>
        <p:nvPicPr>
          <p:cNvPr id="24578" name="Picture 2" descr="See the source image">
            <a:extLst>
              <a:ext uri="{FF2B5EF4-FFF2-40B4-BE49-F238E27FC236}">
                <a16:creationId xmlns:a16="http://schemas.microsoft.com/office/drawing/2014/main" id="{1BCB203B-C23F-4F05-8A36-DA1162716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66" y="4101221"/>
            <a:ext cx="2380978" cy="272906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See the source image">
            <a:extLst>
              <a:ext uri="{FF2B5EF4-FFF2-40B4-BE49-F238E27FC236}">
                <a16:creationId xmlns:a16="http://schemas.microsoft.com/office/drawing/2014/main" id="{90C37FFA-A93F-4D75-9C4B-1B89F602B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7828" y="4276712"/>
            <a:ext cx="6011159" cy="2553569"/>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See the source image">
            <a:extLst>
              <a:ext uri="{FF2B5EF4-FFF2-40B4-BE49-F238E27FC236}">
                <a16:creationId xmlns:a16="http://schemas.microsoft.com/office/drawing/2014/main" id="{266741B8-D69A-45DC-8E68-70E0C66E2D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4725" y="3237108"/>
            <a:ext cx="3375847" cy="369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872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06C638-D380-4EB4-86AE-2A4BEF7F9AB2}"/>
              </a:ext>
            </a:extLst>
          </p:cNvPr>
          <p:cNvSpPr txBox="1"/>
          <p:nvPr/>
        </p:nvSpPr>
        <p:spPr>
          <a:xfrm>
            <a:off x="6383860" y="3572"/>
            <a:ext cx="5808140" cy="707886"/>
          </a:xfrm>
          <a:prstGeom prst="rect">
            <a:avLst/>
          </a:prstGeom>
          <a:solidFill>
            <a:srgbClr val="CC00FF"/>
          </a:solidFill>
        </p:spPr>
        <p:txBody>
          <a:bodyPr wrap="square" rtlCol="0">
            <a:spAutoFit/>
          </a:bodyPr>
          <a:lstStyle/>
          <a:p>
            <a:r>
              <a:rPr lang="en-GB" sz="4000" dirty="0">
                <a:latin typeface="Sassoon Infant Std" panose="020B0503020103030203" pitchFamily="34" charset="0"/>
              </a:rPr>
              <a:t>Gathering and Responding</a:t>
            </a:r>
          </a:p>
        </p:txBody>
      </p:sp>
      <p:sp>
        <p:nvSpPr>
          <p:cNvPr id="2" name="Rectangle 1">
            <a:extLst>
              <a:ext uri="{FF2B5EF4-FFF2-40B4-BE49-F238E27FC236}">
                <a16:creationId xmlns:a16="http://schemas.microsoft.com/office/drawing/2014/main" id="{5C62BCC4-BC60-4F6F-9527-14AB1D4F6F06}"/>
              </a:ext>
            </a:extLst>
          </p:cNvPr>
          <p:cNvSpPr/>
          <p:nvPr/>
        </p:nvSpPr>
        <p:spPr>
          <a:xfrm>
            <a:off x="0" y="1158292"/>
            <a:ext cx="12192000" cy="2123658"/>
          </a:xfrm>
          <a:prstGeom prst="rect">
            <a:avLst/>
          </a:prstGeom>
        </p:spPr>
        <p:txBody>
          <a:bodyPr wrap="square">
            <a:spAutoFit/>
          </a:bodyPr>
          <a:lstStyle/>
          <a:p>
            <a:pPr algn="ctr"/>
            <a:r>
              <a:rPr lang="en-GB" sz="4400" dirty="0">
                <a:solidFill>
                  <a:srgbClr val="000000"/>
                </a:solidFill>
                <a:effectLst/>
                <a:latin typeface="Sassoon Infant Std" panose="020B0503020103030203" pitchFamily="34" charset="0"/>
                <a:ea typeface="Times New Roman" panose="02020603050405020304" pitchFamily="18" charset="0"/>
                <a:cs typeface="Calibri" panose="020F0502020204030204" pitchFamily="34" charset="0"/>
              </a:rPr>
              <a:t>A</a:t>
            </a:r>
            <a:r>
              <a:rPr lang="en-US" sz="4400" dirty="0" err="1">
                <a:solidFill>
                  <a:srgbClr val="000000"/>
                </a:solidFill>
                <a:effectLst/>
                <a:latin typeface="Sassoon Infant Std" panose="020B0503020103030203" pitchFamily="34" charset="0"/>
                <a:ea typeface="Times New Roman" panose="02020603050405020304" pitchFamily="18" charset="0"/>
                <a:cs typeface="Calibri" panose="020F0502020204030204" pitchFamily="34" charset="0"/>
              </a:rPr>
              <a:t>llow</a:t>
            </a:r>
            <a:r>
              <a:rPr lang="en-US" sz="4400" dirty="0">
                <a:solidFill>
                  <a:srgbClr val="000000"/>
                </a:solidFill>
                <a:effectLst/>
                <a:latin typeface="Sassoon Infant Std" panose="020B0503020103030203" pitchFamily="34" charset="0"/>
                <a:ea typeface="Times New Roman" panose="02020603050405020304" pitchFamily="18" charset="0"/>
                <a:cs typeface="Calibri" panose="020F0502020204030204" pitchFamily="34" charset="0"/>
              </a:rPr>
              <a:t> time for reflection and thinking</a:t>
            </a:r>
            <a:r>
              <a:rPr lang="en-US"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 </a:t>
            </a:r>
          </a:p>
          <a:p>
            <a:pPr algn="ctr"/>
            <a:r>
              <a:rPr lang="en-US"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Ask the children prompting questions without necessarily expecting an answer. </a:t>
            </a:r>
            <a:endParaRPr lang="en-US" sz="4800" dirty="0">
              <a:effectLst/>
              <a:latin typeface="Sassoon Infant Std" panose="020B0503020103030203" pitchFamily="34" charset="0"/>
              <a:ea typeface="Times New Roman" panose="02020603050405020304" pitchFamily="18" charset="0"/>
            </a:endParaRPr>
          </a:p>
        </p:txBody>
      </p:sp>
      <p:pic>
        <p:nvPicPr>
          <p:cNvPr id="30724" name="Picture 4" descr="See the source image">
            <a:extLst>
              <a:ext uri="{FF2B5EF4-FFF2-40B4-BE49-F238E27FC236}">
                <a16:creationId xmlns:a16="http://schemas.microsoft.com/office/drawing/2014/main" id="{F83F81B7-8CF6-43EE-91A6-E38205D6AA5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53734" y="3486150"/>
            <a:ext cx="451485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339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06C638-D380-4EB4-86AE-2A4BEF7F9AB2}"/>
              </a:ext>
            </a:extLst>
          </p:cNvPr>
          <p:cNvSpPr txBox="1"/>
          <p:nvPr/>
        </p:nvSpPr>
        <p:spPr>
          <a:xfrm>
            <a:off x="9639864" y="0"/>
            <a:ext cx="2552136" cy="707886"/>
          </a:xfrm>
          <a:prstGeom prst="rect">
            <a:avLst/>
          </a:prstGeom>
          <a:solidFill>
            <a:srgbClr val="CC00FF"/>
          </a:solidFill>
        </p:spPr>
        <p:txBody>
          <a:bodyPr wrap="square" rtlCol="0">
            <a:spAutoFit/>
          </a:bodyPr>
          <a:lstStyle/>
          <a:p>
            <a:pPr algn="ctr"/>
            <a:r>
              <a:rPr lang="en-GB" sz="4000" dirty="0">
                <a:latin typeface="Sassoon Infant Std" panose="020B0503020103030203" pitchFamily="34" charset="0"/>
              </a:rPr>
              <a:t>Responding</a:t>
            </a:r>
          </a:p>
        </p:txBody>
      </p:sp>
      <p:sp>
        <p:nvSpPr>
          <p:cNvPr id="2" name="Rectangle 1">
            <a:extLst>
              <a:ext uri="{FF2B5EF4-FFF2-40B4-BE49-F238E27FC236}">
                <a16:creationId xmlns:a16="http://schemas.microsoft.com/office/drawing/2014/main" id="{5C62BCC4-BC60-4F6F-9527-14AB1D4F6F06}"/>
              </a:ext>
            </a:extLst>
          </p:cNvPr>
          <p:cNvSpPr/>
          <p:nvPr/>
        </p:nvSpPr>
        <p:spPr>
          <a:xfrm>
            <a:off x="5722140" y="1022543"/>
            <a:ext cx="6254025" cy="5693866"/>
          </a:xfrm>
          <a:prstGeom prst="rect">
            <a:avLst/>
          </a:prstGeom>
        </p:spPr>
        <p:txBody>
          <a:bodyPr wrap="square">
            <a:spAutoFit/>
          </a:bodyPr>
          <a:lstStyle/>
          <a:p>
            <a:pPr algn="ctr"/>
            <a:r>
              <a:rPr lang="en-US" sz="36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Choral Worship NOT singing</a:t>
            </a:r>
          </a:p>
          <a:p>
            <a:pPr algn="ctr"/>
            <a:r>
              <a:rPr lang="en-US" sz="36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Aim to praise the Lord with your voices. </a:t>
            </a:r>
          </a:p>
          <a:p>
            <a:pPr algn="ctr"/>
            <a:r>
              <a:rPr lang="en-GB" sz="36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S</a:t>
            </a:r>
            <a:r>
              <a:rPr lang="en-US" sz="3600" dirty="0" err="1">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tand</a:t>
            </a:r>
            <a:r>
              <a:rPr lang="en-US" sz="36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 to show respect and raise voices.</a:t>
            </a:r>
          </a:p>
          <a:p>
            <a:pPr algn="ctr"/>
            <a:r>
              <a:rPr lang="en-US" sz="36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Move to worship. </a:t>
            </a:r>
          </a:p>
          <a:p>
            <a:pPr algn="ctr"/>
            <a:r>
              <a:rPr lang="en-US" sz="36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Add Makaton/BSL signs and actions. </a:t>
            </a:r>
          </a:p>
          <a:p>
            <a:pPr algn="ctr"/>
            <a:r>
              <a:rPr lang="en-US" sz="36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Singing – Endorphins.</a:t>
            </a:r>
          </a:p>
          <a:p>
            <a:pPr algn="ctr"/>
            <a:r>
              <a:rPr lang="en-GB" sz="3600" dirty="0">
                <a:solidFill>
                  <a:srgbClr val="000000"/>
                </a:solidFill>
                <a:effectLst/>
                <a:latin typeface="Sassoon Infant Std" panose="020B0503020103030203" pitchFamily="34" charset="0"/>
                <a:ea typeface="Times New Roman" panose="02020603050405020304" pitchFamily="18" charset="0"/>
                <a:cs typeface="Calibri" panose="020F0502020204030204" pitchFamily="34" charset="0"/>
              </a:rPr>
              <a:t>A</a:t>
            </a:r>
            <a:r>
              <a:rPr lang="en-US" sz="3600" dirty="0" err="1">
                <a:solidFill>
                  <a:srgbClr val="000000"/>
                </a:solidFill>
                <a:effectLst/>
                <a:latin typeface="Sassoon Infant Std" panose="020B0503020103030203" pitchFamily="34" charset="0"/>
                <a:ea typeface="Times New Roman" panose="02020603050405020304" pitchFamily="18" charset="0"/>
                <a:cs typeface="Calibri" panose="020F0502020204030204" pitchFamily="34" charset="0"/>
              </a:rPr>
              <a:t>ll</a:t>
            </a:r>
            <a:r>
              <a:rPr lang="en-US" sz="3600" dirty="0">
                <a:solidFill>
                  <a:srgbClr val="000000"/>
                </a:solidFill>
                <a:effectLst/>
                <a:latin typeface="Sassoon Infant Std" panose="020B0503020103030203" pitchFamily="34" charset="0"/>
                <a:ea typeface="Times New Roman" panose="02020603050405020304" pitchFamily="18" charset="0"/>
                <a:cs typeface="Calibri" panose="020F0502020204030204" pitchFamily="34" charset="0"/>
              </a:rPr>
              <a:t> join in!</a:t>
            </a:r>
            <a:endParaRPr lang="en-US" sz="4000" dirty="0">
              <a:effectLst/>
              <a:latin typeface="Sassoon Infant Std" panose="020B0503020103030203" pitchFamily="34" charset="0"/>
              <a:ea typeface="Times New Roman" panose="02020603050405020304" pitchFamily="18" charset="0"/>
            </a:endParaRPr>
          </a:p>
        </p:txBody>
      </p:sp>
      <p:pic>
        <p:nvPicPr>
          <p:cNvPr id="5" name="IMG_4340">
            <a:hlinkClick r:id="" action="ppaction://media"/>
            <a:extLst>
              <a:ext uri="{FF2B5EF4-FFF2-40B4-BE49-F238E27FC236}">
                <a16:creationId xmlns:a16="http://schemas.microsoft.com/office/drawing/2014/main" id="{16D60F1F-F283-43BC-92C8-66A0E5C358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835" y="2371887"/>
            <a:ext cx="5314558" cy="2990742"/>
          </a:xfrm>
          <a:prstGeom prst="rect">
            <a:avLst/>
          </a:prstGeom>
        </p:spPr>
      </p:pic>
    </p:spTree>
    <p:extLst>
      <p:ext uri="{BB962C8B-B14F-4D97-AF65-F5344CB8AC3E}">
        <p14:creationId xmlns:p14="http://schemas.microsoft.com/office/powerpoint/2010/main" val="81205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06C638-D380-4EB4-86AE-2A4BEF7F9AB2}"/>
              </a:ext>
            </a:extLst>
          </p:cNvPr>
          <p:cNvSpPr txBox="1"/>
          <p:nvPr/>
        </p:nvSpPr>
        <p:spPr>
          <a:xfrm>
            <a:off x="9639864" y="0"/>
            <a:ext cx="2552136" cy="707886"/>
          </a:xfrm>
          <a:prstGeom prst="rect">
            <a:avLst/>
          </a:prstGeom>
          <a:solidFill>
            <a:srgbClr val="CC00FF"/>
          </a:solidFill>
        </p:spPr>
        <p:txBody>
          <a:bodyPr wrap="square" rtlCol="0">
            <a:spAutoFit/>
          </a:bodyPr>
          <a:lstStyle/>
          <a:p>
            <a:pPr algn="ctr"/>
            <a:r>
              <a:rPr lang="en-GB" sz="4000" dirty="0">
                <a:latin typeface="Sassoon Infant Std" panose="020B0503020103030203" pitchFamily="34" charset="0"/>
              </a:rPr>
              <a:t>Responding</a:t>
            </a:r>
          </a:p>
        </p:txBody>
      </p:sp>
      <p:sp>
        <p:nvSpPr>
          <p:cNvPr id="2" name="Rectangle 1">
            <a:extLst>
              <a:ext uri="{FF2B5EF4-FFF2-40B4-BE49-F238E27FC236}">
                <a16:creationId xmlns:a16="http://schemas.microsoft.com/office/drawing/2014/main" id="{5C62BCC4-BC60-4F6F-9527-14AB1D4F6F06}"/>
              </a:ext>
            </a:extLst>
          </p:cNvPr>
          <p:cNvSpPr/>
          <p:nvPr/>
        </p:nvSpPr>
        <p:spPr>
          <a:xfrm>
            <a:off x="6096000" y="2080144"/>
            <a:ext cx="5777687" cy="3231654"/>
          </a:xfrm>
          <a:prstGeom prst="rect">
            <a:avLst/>
          </a:prstGeom>
        </p:spPr>
        <p:txBody>
          <a:bodyPr wrap="square">
            <a:spAutoFit/>
          </a:bodyPr>
          <a:lstStyle/>
          <a:p>
            <a:pPr algn="ctr"/>
            <a:r>
              <a:rPr lang="en-GB"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Prayer</a:t>
            </a:r>
          </a:p>
          <a:p>
            <a:pPr algn="ctr"/>
            <a:r>
              <a:rPr lang="en-US" sz="3200" dirty="0">
                <a:latin typeface="Sassoon Infant Std" panose="020B0503020103030203" pitchFamily="34" charset="0"/>
              </a:rPr>
              <a:t>Only invite children to join in praying. </a:t>
            </a:r>
          </a:p>
          <a:p>
            <a:pPr algn="ctr"/>
            <a:r>
              <a:rPr lang="en-GB" sz="3200" dirty="0">
                <a:latin typeface="Sassoon Infant Std" panose="020B0503020103030203" pitchFamily="34" charset="0"/>
              </a:rPr>
              <a:t>O</a:t>
            </a:r>
            <a:r>
              <a:rPr lang="en-US" sz="3200" dirty="0" err="1">
                <a:latin typeface="Sassoon Infant Std" panose="020B0503020103030203" pitchFamily="34" charset="0"/>
              </a:rPr>
              <a:t>ffer</a:t>
            </a:r>
            <a:r>
              <a:rPr lang="en-US" sz="3200" dirty="0">
                <a:latin typeface="Sassoon Infant Std" panose="020B0503020103030203" pitchFamily="34" charset="0"/>
              </a:rPr>
              <a:t> different positions – think about how different people and faiths pray.</a:t>
            </a:r>
          </a:p>
        </p:txBody>
      </p:sp>
      <p:pic>
        <p:nvPicPr>
          <p:cNvPr id="27650" name="Picture 2" descr="See the source image">
            <a:extLst>
              <a:ext uri="{FF2B5EF4-FFF2-40B4-BE49-F238E27FC236}">
                <a16:creationId xmlns:a16="http://schemas.microsoft.com/office/drawing/2014/main" id="{01D9BDB1-D738-4C39-90A1-F15B647AB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3" y="1843564"/>
            <a:ext cx="4995227" cy="4187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565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06C638-D380-4EB4-86AE-2A4BEF7F9AB2}"/>
              </a:ext>
            </a:extLst>
          </p:cNvPr>
          <p:cNvSpPr txBox="1"/>
          <p:nvPr/>
        </p:nvSpPr>
        <p:spPr>
          <a:xfrm>
            <a:off x="9639864" y="0"/>
            <a:ext cx="2552136" cy="707886"/>
          </a:xfrm>
          <a:prstGeom prst="rect">
            <a:avLst/>
          </a:prstGeom>
          <a:solidFill>
            <a:srgbClr val="CC00FF"/>
          </a:solidFill>
        </p:spPr>
        <p:txBody>
          <a:bodyPr wrap="square" rtlCol="0">
            <a:spAutoFit/>
          </a:bodyPr>
          <a:lstStyle/>
          <a:p>
            <a:pPr algn="ctr"/>
            <a:r>
              <a:rPr lang="en-GB" sz="4000" dirty="0">
                <a:latin typeface="Sassoon Infant Std" panose="020B0503020103030203" pitchFamily="34" charset="0"/>
              </a:rPr>
              <a:t>Responding</a:t>
            </a:r>
          </a:p>
        </p:txBody>
      </p:sp>
      <p:sp>
        <p:nvSpPr>
          <p:cNvPr id="2" name="Rectangle 1">
            <a:extLst>
              <a:ext uri="{FF2B5EF4-FFF2-40B4-BE49-F238E27FC236}">
                <a16:creationId xmlns:a16="http://schemas.microsoft.com/office/drawing/2014/main" id="{5C62BCC4-BC60-4F6F-9527-14AB1D4F6F06}"/>
              </a:ext>
            </a:extLst>
          </p:cNvPr>
          <p:cNvSpPr/>
          <p:nvPr/>
        </p:nvSpPr>
        <p:spPr>
          <a:xfrm>
            <a:off x="603001" y="582067"/>
            <a:ext cx="5273040" cy="5693866"/>
          </a:xfrm>
          <a:prstGeom prst="rect">
            <a:avLst/>
          </a:prstGeom>
        </p:spPr>
        <p:txBody>
          <a:bodyPr wrap="square">
            <a:spAutoFit/>
          </a:bodyPr>
          <a:lstStyle/>
          <a:p>
            <a:pPr algn="ctr"/>
            <a:r>
              <a:rPr lang="en-GB"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Prayer</a:t>
            </a:r>
          </a:p>
          <a:p>
            <a:pPr algn="ctr"/>
            <a:r>
              <a:rPr lang="en-US" sz="3200" dirty="0">
                <a:latin typeface="Sassoon Infant Std" panose="020B0503020103030203" pitchFamily="34" charset="0"/>
              </a:rPr>
              <a:t>Consider writing a whole school script, it allows for consistency and transparency: </a:t>
            </a:r>
          </a:p>
          <a:p>
            <a:pPr algn="ctr"/>
            <a:r>
              <a:rPr lang="en-US" sz="3200" dirty="0">
                <a:latin typeface="Sassoon Infant Std" panose="020B0503020103030203" pitchFamily="34" charset="0"/>
              </a:rPr>
              <a:t>“I invite you to please find that quiet place inside of you, find that still place and if you would like to join in and make it your prayer then join in. If you choose to reflect, sit quietly and think about…’ </a:t>
            </a:r>
          </a:p>
        </p:txBody>
      </p:sp>
      <p:pic>
        <p:nvPicPr>
          <p:cNvPr id="31746" name="Picture 2" descr="See the source image">
            <a:extLst>
              <a:ext uri="{FF2B5EF4-FFF2-40B4-BE49-F238E27FC236}">
                <a16:creationId xmlns:a16="http://schemas.microsoft.com/office/drawing/2014/main" id="{B218A0F2-1DAF-4628-8E11-7C1E7FDFE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5746" y="901020"/>
            <a:ext cx="5273040" cy="35170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C679CD-FBDC-4D5D-856B-76DE7F910CA3}"/>
              </a:ext>
            </a:extLst>
          </p:cNvPr>
          <p:cNvSpPr txBox="1"/>
          <p:nvPr/>
        </p:nvSpPr>
        <p:spPr>
          <a:xfrm>
            <a:off x="6485746" y="4611231"/>
            <a:ext cx="5273040" cy="1815882"/>
          </a:xfrm>
          <a:prstGeom prst="rect">
            <a:avLst/>
          </a:prstGeom>
          <a:noFill/>
        </p:spPr>
        <p:txBody>
          <a:bodyPr wrap="square" rtlCol="0">
            <a:spAutoFit/>
          </a:bodyPr>
          <a:lstStyle/>
          <a:p>
            <a:pPr algn="ctr"/>
            <a:r>
              <a:rPr lang="en-GB" sz="2800" b="1" u="sng" dirty="0">
                <a:latin typeface="Sassoon Infant Std" panose="020B0503020103030203" pitchFamily="34" charset="0"/>
              </a:rPr>
              <a:t>Offer an idea for the children to reflect or think about, relate to your CW focus or something happening in the world. </a:t>
            </a:r>
            <a:endParaRPr lang="en-US" sz="2800" dirty="0">
              <a:latin typeface="Sassoon Infant Std" panose="020B0503020103030203" pitchFamily="34" charset="0"/>
            </a:endParaRPr>
          </a:p>
        </p:txBody>
      </p:sp>
    </p:spTree>
    <p:extLst>
      <p:ext uri="{BB962C8B-B14F-4D97-AF65-F5344CB8AC3E}">
        <p14:creationId xmlns:p14="http://schemas.microsoft.com/office/powerpoint/2010/main" val="4153837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688C88-DD8D-440D-A75A-2A4996FFDFD5}"/>
              </a:ext>
            </a:extLst>
          </p:cNvPr>
          <p:cNvSpPr txBox="1"/>
          <p:nvPr/>
        </p:nvSpPr>
        <p:spPr>
          <a:xfrm>
            <a:off x="1649691" y="292231"/>
            <a:ext cx="8597245" cy="923330"/>
          </a:xfrm>
          <a:prstGeom prst="rect">
            <a:avLst/>
          </a:prstGeom>
          <a:noFill/>
        </p:spPr>
        <p:txBody>
          <a:bodyPr wrap="square" rtlCol="0">
            <a:spAutoFit/>
          </a:bodyPr>
          <a:lstStyle/>
          <a:p>
            <a:pPr algn="ctr"/>
            <a:r>
              <a:rPr lang="en-GB" sz="5400" dirty="0">
                <a:latin typeface="Sassoon Infant Std" panose="020B0503020103030203" pitchFamily="34" charset="0"/>
              </a:rPr>
              <a:t>Collective Worship in School</a:t>
            </a:r>
          </a:p>
        </p:txBody>
      </p:sp>
      <p:sp>
        <p:nvSpPr>
          <p:cNvPr id="3" name="Rectangle 2">
            <a:extLst>
              <a:ext uri="{FF2B5EF4-FFF2-40B4-BE49-F238E27FC236}">
                <a16:creationId xmlns:a16="http://schemas.microsoft.com/office/drawing/2014/main" id="{5ED74A36-252F-411A-A48F-595F51A3CC8A}"/>
              </a:ext>
            </a:extLst>
          </p:cNvPr>
          <p:cNvSpPr/>
          <p:nvPr/>
        </p:nvSpPr>
        <p:spPr>
          <a:xfrm>
            <a:off x="489849" y="1215561"/>
            <a:ext cx="11482191" cy="5509200"/>
          </a:xfrm>
          <a:prstGeom prst="rect">
            <a:avLst/>
          </a:prstGeom>
        </p:spPr>
        <p:txBody>
          <a:bodyPr wrap="square">
            <a:spAutoFit/>
          </a:bodyPr>
          <a:lstStyle/>
          <a:p>
            <a:r>
              <a:rPr lang="en-US" sz="3200" b="1" i="0" u="sng" dirty="0">
                <a:solidFill>
                  <a:srgbClr val="000000"/>
                </a:solidFill>
                <a:effectLst/>
                <a:latin typeface="Sassoon Infant Std" panose="020B0503020103030203" pitchFamily="34" charset="0"/>
              </a:rPr>
              <a:t>Church of England website states </a:t>
            </a:r>
          </a:p>
          <a:p>
            <a:r>
              <a:rPr lang="en-US" sz="3200" b="0" i="0" dirty="0">
                <a:solidFill>
                  <a:srgbClr val="000000"/>
                </a:solidFill>
                <a:effectLst/>
                <a:latin typeface="Sassoon Infant Std" panose="020B0503020103030203" pitchFamily="34" charset="0"/>
              </a:rPr>
              <a:t>Collective worship gives pupils and school staff the opportunity to:</a:t>
            </a:r>
          </a:p>
          <a:p>
            <a:pPr>
              <a:buFont typeface="Arial" panose="020B0604020202020204" pitchFamily="34" charset="0"/>
              <a:buChar char="•"/>
            </a:pPr>
            <a:r>
              <a:rPr lang="en-US" sz="3200" i="0" dirty="0">
                <a:solidFill>
                  <a:srgbClr val="000000"/>
                </a:solidFill>
                <a:effectLst/>
                <a:latin typeface="Sassoon Infant Std" panose="020B0503020103030203" pitchFamily="34" charset="0"/>
              </a:rPr>
              <a:t>Engage in an act of community.</a:t>
            </a:r>
          </a:p>
          <a:p>
            <a:pPr>
              <a:buFont typeface="Arial" panose="020B0604020202020204" pitchFamily="34" charset="0"/>
              <a:buChar char="•"/>
            </a:pPr>
            <a:r>
              <a:rPr lang="en-US" sz="3200" i="0" dirty="0">
                <a:solidFill>
                  <a:srgbClr val="000000"/>
                </a:solidFill>
                <a:effectLst/>
                <a:latin typeface="Sassoon Infant Std" panose="020B0503020103030203" pitchFamily="34" charset="0"/>
              </a:rPr>
              <a:t>Express praise and thanksgiving to God.</a:t>
            </a:r>
          </a:p>
          <a:p>
            <a:pPr>
              <a:buFont typeface="Arial" panose="020B0604020202020204" pitchFamily="34" charset="0"/>
              <a:buChar char="•"/>
            </a:pPr>
            <a:r>
              <a:rPr lang="en-US" sz="3200" i="0" dirty="0">
                <a:solidFill>
                  <a:srgbClr val="000000"/>
                </a:solidFill>
                <a:effectLst/>
                <a:latin typeface="Sassoon Infant Std" panose="020B0503020103030203" pitchFamily="34" charset="0"/>
              </a:rPr>
              <a:t>Be still and reflect.</a:t>
            </a:r>
          </a:p>
          <a:p>
            <a:pPr>
              <a:buFont typeface="Arial" panose="020B0604020202020204" pitchFamily="34" charset="0"/>
              <a:buChar char="•"/>
            </a:pPr>
            <a:r>
              <a:rPr lang="en-US" sz="3200" i="0" dirty="0">
                <a:solidFill>
                  <a:srgbClr val="000000"/>
                </a:solidFill>
                <a:effectLst/>
                <a:latin typeface="Sassoon Infant Std" panose="020B0503020103030203" pitchFamily="34" charset="0"/>
              </a:rPr>
              <a:t>Explore the big questions of life and respond to national events.</a:t>
            </a:r>
          </a:p>
          <a:p>
            <a:pPr>
              <a:buFont typeface="Arial" panose="020B0604020202020204" pitchFamily="34" charset="0"/>
              <a:buChar char="•"/>
            </a:pPr>
            <a:r>
              <a:rPr lang="en-US" sz="3200" i="0" dirty="0">
                <a:solidFill>
                  <a:srgbClr val="000000"/>
                </a:solidFill>
                <a:effectLst/>
                <a:latin typeface="Sassoon Infant Std" panose="020B0503020103030203" pitchFamily="34" charset="0"/>
              </a:rPr>
              <a:t>Foster respect and deepen spiritual awareness.</a:t>
            </a:r>
          </a:p>
          <a:p>
            <a:pPr>
              <a:buFont typeface="Arial" panose="020B0604020202020204" pitchFamily="34" charset="0"/>
              <a:buChar char="•"/>
            </a:pPr>
            <a:r>
              <a:rPr lang="en-US" sz="3200" i="0" dirty="0">
                <a:solidFill>
                  <a:srgbClr val="000000"/>
                </a:solidFill>
                <a:effectLst/>
                <a:latin typeface="Sassoon Infant Std" panose="020B0503020103030203" pitchFamily="34" charset="0"/>
              </a:rPr>
              <a:t>Reflect on the character of God and on the teachings of Christ.</a:t>
            </a:r>
          </a:p>
          <a:p>
            <a:pPr>
              <a:buFont typeface="Arial" panose="020B0604020202020204" pitchFamily="34" charset="0"/>
              <a:buChar char="•"/>
            </a:pPr>
            <a:r>
              <a:rPr lang="en-US" sz="3200" i="0" dirty="0">
                <a:solidFill>
                  <a:srgbClr val="000000"/>
                </a:solidFill>
                <a:effectLst/>
                <a:latin typeface="Sassoon Infant Std" panose="020B0503020103030203" pitchFamily="34" charset="0"/>
              </a:rPr>
              <a:t>Affirm Christian values and attitudes.</a:t>
            </a:r>
          </a:p>
          <a:p>
            <a:pPr>
              <a:buFont typeface="Arial" panose="020B0604020202020204" pitchFamily="34" charset="0"/>
              <a:buChar char="•"/>
            </a:pPr>
            <a:r>
              <a:rPr lang="en-US" sz="3200" i="0" dirty="0">
                <a:solidFill>
                  <a:srgbClr val="000000"/>
                </a:solidFill>
                <a:effectLst/>
                <a:latin typeface="Sassoon Infant Std" panose="020B0503020103030203" pitchFamily="34" charset="0"/>
              </a:rPr>
              <a:t>Share each other's joys and challenges.</a:t>
            </a:r>
          </a:p>
          <a:p>
            <a:pPr>
              <a:buFont typeface="Arial" panose="020B0604020202020204" pitchFamily="34" charset="0"/>
              <a:buChar char="•"/>
            </a:pPr>
            <a:r>
              <a:rPr lang="en-US" sz="3200" i="0" dirty="0">
                <a:solidFill>
                  <a:srgbClr val="000000"/>
                </a:solidFill>
                <a:effectLst/>
                <a:latin typeface="Sassoon Infant Std" panose="020B0503020103030203" pitchFamily="34" charset="0"/>
              </a:rPr>
              <a:t>Celebrate special times in the Christian calendar.</a:t>
            </a:r>
          </a:p>
        </p:txBody>
      </p:sp>
    </p:spTree>
    <p:extLst>
      <p:ext uri="{BB962C8B-B14F-4D97-AF65-F5344CB8AC3E}">
        <p14:creationId xmlns:p14="http://schemas.microsoft.com/office/powerpoint/2010/main" val="26657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06C638-D380-4EB4-86AE-2A4BEF7F9AB2}"/>
              </a:ext>
            </a:extLst>
          </p:cNvPr>
          <p:cNvSpPr txBox="1"/>
          <p:nvPr/>
        </p:nvSpPr>
        <p:spPr>
          <a:xfrm>
            <a:off x="9639864" y="0"/>
            <a:ext cx="2552136" cy="707886"/>
          </a:xfrm>
          <a:prstGeom prst="rect">
            <a:avLst/>
          </a:prstGeom>
          <a:solidFill>
            <a:srgbClr val="CC00FF"/>
          </a:solidFill>
        </p:spPr>
        <p:txBody>
          <a:bodyPr wrap="square" rtlCol="0">
            <a:spAutoFit/>
          </a:bodyPr>
          <a:lstStyle/>
          <a:p>
            <a:pPr algn="ctr"/>
            <a:r>
              <a:rPr lang="en-GB" sz="4000" dirty="0">
                <a:latin typeface="Sassoon Infant Std" panose="020B0503020103030203" pitchFamily="34" charset="0"/>
              </a:rPr>
              <a:t>Responding</a:t>
            </a:r>
          </a:p>
        </p:txBody>
      </p:sp>
      <p:sp>
        <p:nvSpPr>
          <p:cNvPr id="2" name="Rectangle 1">
            <a:extLst>
              <a:ext uri="{FF2B5EF4-FFF2-40B4-BE49-F238E27FC236}">
                <a16:creationId xmlns:a16="http://schemas.microsoft.com/office/drawing/2014/main" id="{5C62BCC4-BC60-4F6F-9527-14AB1D4F6F06}"/>
              </a:ext>
            </a:extLst>
          </p:cNvPr>
          <p:cNvSpPr/>
          <p:nvPr/>
        </p:nvSpPr>
        <p:spPr>
          <a:xfrm>
            <a:off x="714761" y="582067"/>
            <a:ext cx="5943600" cy="5693866"/>
          </a:xfrm>
          <a:prstGeom prst="rect">
            <a:avLst/>
          </a:prstGeom>
        </p:spPr>
        <p:txBody>
          <a:bodyPr wrap="square">
            <a:spAutoFit/>
          </a:bodyPr>
          <a:lstStyle/>
          <a:p>
            <a:pPr algn="ctr"/>
            <a:r>
              <a:rPr lang="en-GB"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Prayer</a:t>
            </a:r>
          </a:p>
          <a:p>
            <a:pPr algn="ctr"/>
            <a:r>
              <a:rPr lang="en-US" sz="3200" dirty="0">
                <a:latin typeface="Sassoon Infant Std" panose="020B0503020103030203" pitchFamily="34" charset="0"/>
              </a:rPr>
              <a:t>You do not always need to use the same one. Consider:</a:t>
            </a:r>
          </a:p>
          <a:p>
            <a:pPr algn="ctr"/>
            <a:r>
              <a:rPr lang="en-GB" sz="3200" dirty="0">
                <a:latin typeface="Sassoon Infant Std" panose="020B0503020103030203" pitchFamily="34" charset="0"/>
              </a:rPr>
              <a:t>Children’s Own Prayers</a:t>
            </a:r>
          </a:p>
          <a:p>
            <a:pPr algn="ctr"/>
            <a:r>
              <a:rPr lang="en-GB" sz="3200" dirty="0">
                <a:latin typeface="Sassoon Infant Std" panose="020B0503020103030203" pitchFamily="34" charset="0"/>
              </a:rPr>
              <a:t>Your S</a:t>
            </a:r>
            <a:r>
              <a:rPr lang="en-US" sz="3200" dirty="0" err="1">
                <a:latin typeface="Sassoon Infant Std" panose="020B0503020103030203" pitchFamily="34" charset="0"/>
              </a:rPr>
              <a:t>chool</a:t>
            </a:r>
            <a:r>
              <a:rPr lang="en-US" sz="3200" dirty="0">
                <a:latin typeface="Sassoon Infant Std" panose="020B0503020103030203" pitchFamily="34" charset="0"/>
              </a:rPr>
              <a:t> Prayer</a:t>
            </a:r>
          </a:p>
          <a:p>
            <a:pPr algn="ctr"/>
            <a:r>
              <a:rPr lang="en-GB" sz="3200" dirty="0">
                <a:latin typeface="Sassoon Infant Std" panose="020B0503020103030203" pitchFamily="34" charset="0"/>
              </a:rPr>
              <a:t>The Lord’s Prayer</a:t>
            </a:r>
          </a:p>
          <a:p>
            <a:pPr algn="ctr"/>
            <a:r>
              <a:rPr lang="en-GB" sz="3200" dirty="0">
                <a:latin typeface="Sassoon Infant Std" panose="020B0503020103030203" pitchFamily="34" charset="0"/>
              </a:rPr>
              <a:t>Grace Prayer</a:t>
            </a:r>
          </a:p>
          <a:p>
            <a:pPr algn="ctr"/>
            <a:r>
              <a:rPr lang="en-GB" sz="3200" dirty="0">
                <a:latin typeface="Sassoon Infant Std" panose="020B0503020103030203" pitchFamily="34" charset="0"/>
              </a:rPr>
              <a:t>Lunchtime Prayer</a:t>
            </a:r>
          </a:p>
          <a:p>
            <a:pPr algn="ctr"/>
            <a:r>
              <a:rPr lang="en-GB" sz="3200" dirty="0">
                <a:latin typeface="Sassoon Infant Std" panose="020B0503020103030203" pitchFamily="34" charset="0"/>
              </a:rPr>
              <a:t>Home-time Prayer</a:t>
            </a:r>
          </a:p>
          <a:p>
            <a:pPr algn="ctr"/>
            <a:r>
              <a:rPr lang="en-GB" sz="3200" dirty="0">
                <a:latin typeface="Sassoon Infant Std" panose="020B0503020103030203" pitchFamily="34" charset="0"/>
              </a:rPr>
              <a:t>Themed Prayer</a:t>
            </a:r>
          </a:p>
          <a:p>
            <a:pPr algn="ctr"/>
            <a:r>
              <a:rPr lang="en-GB" sz="3200" dirty="0">
                <a:latin typeface="Sassoon Infant Std" panose="020B0503020103030203" pitchFamily="34" charset="0"/>
              </a:rPr>
              <a:t>Intercession Prayers</a:t>
            </a:r>
            <a:endParaRPr lang="en-US" sz="3200" dirty="0">
              <a:latin typeface="Sassoon Infant Std" panose="020B0503020103030203" pitchFamily="34" charset="0"/>
            </a:endParaRPr>
          </a:p>
        </p:txBody>
      </p:sp>
      <p:pic>
        <p:nvPicPr>
          <p:cNvPr id="32770" name="Picture 2" descr="See the source image">
            <a:extLst>
              <a:ext uri="{FF2B5EF4-FFF2-40B4-BE49-F238E27FC236}">
                <a16:creationId xmlns:a16="http://schemas.microsoft.com/office/drawing/2014/main" id="{1F3CD590-FB48-4D41-AA08-627C3EAF0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701771" y="1743127"/>
            <a:ext cx="5430064" cy="398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387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06C638-D380-4EB4-86AE-2A4BEF7F9AB2}"/>
              </a:ext>
            </a:extLst>
          </p:cNvPr>
          <p:cNvSpPr txBox="1"/>
          <p:nvPr/>
        </p:nvSpPr>
        <p:spPr>
          <a:xfrm>
            <a:off x="9639864" y="0"/>
            <a:ext cx="2552136" cy="707886"/>
          </a:xfrm>
          <a:prstGeom prst="rect">
            <a:avLst/>
          </a:prstGeom>
          <a:solidFill>
            <a:srgbClr val="CC00FF"/>
          </a:solidFill>
        </p:spPr>
        <p:txBody>
          <a:bodyPr wrap="square" rtlCol="0">
            <a:spAutoFit/>
          </a:bodyPr>
          <a:lstStyle/>
          <a:p>
            <a:pPr algn="ctr"/>
            <a:r>
              <a:rPr lang="en-GB" sz="4000" dirty="0">
                <a:latin typeface="Sassoon Infant Std" panose="020B0503020103030203" pitchFamily="34" charset="0"/>
              </a:rPr>
              <a:t>Sending</a:t>
            </a:r>
          </a:p>
        </p:txBody>
      </p:sp>
      <p:sp>
        <p:nvSpPr>
          <p:cNvPr id="2" name="Rectangle 1">
            <a:extLst>
              <a:ext uri="{FF2B5EF4-FFF2-40B4-BE49-F238E27FC236}">
                <a16:creationId xmlns:a16="http://schemas.microsoft.com/office/drawing/2014/main" id="{5C62BCC4-BC60-4F6F-9527-14AB1D4F6F06}"/>
              </a:ext>
            </a:extLst>
          </p:cNvPr>
          <p:cNvSpPr/>
          <p:nvPr/>
        </p:nvSpPr>
        <p:spPr>
          <a:xfrm>
            <a:off x="298688" y="707886"/>
            <a:ext cx="11594624" cy="6186309"/>
          </a:xfrm>
          <a:prstGeom prst="rect">
            <a:avLst/>
          </a:prstGeom>
        </p:spPr>
        <p:txBody>
          <a:bodyPr wrap="square">
            <a:spAutoFit/>
          </a:bodyPr>
          <a:lstStyle/>
          <a:p>
            <a:pPr algn="ctr"/>
            <a:r>
              <a:rPr lang="en-US"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The end of C/W should be purposeful and encourage reverence. </a:t>
            </a:r>
          </a:p>
          <a:p>
            <a:pPr algn="ctr"/>
            <a:endParaRPr lang="en-US"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endParaRPr>
          </a:p>
          <a:p>
            <a:pPr algn="ctr"/>
            <a:r>
              <a:rPr lang="en-US"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Close the Bible, lay the cross and extinguish the candle.</a:t>
            </a:r>
          </a:p>
          <a:p>
            <a:pPr algn="ctr"/>
            <a:r>
              <a:rPr lang="en-US"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Ask children to join in with the Grace. </a:t>
            </a:r>
          </a:p>
          <a:p>
            <a:pPr algn="ctr"/>
            <a:r>
              <a:rPr lang="en-US" sz="4400" dirty="0">
                <a:solidFill>
                  <a:srgbClr val="000000"/>
                </a:solidFill>
                <a:latin typeface="Sassoon Infant Std" panose="020B0503020103030203" pitchFamily="34" charset="0"/>
                <a:ea typeface="Times New Roman" panose="02020603050405020304" pitchFamily="18" charset="0"/>
                <a:cs typeface="Calibri" panose="020F0502020204030204" pitchFamily="34" charset="0"/>
              </a:rPr>
              <a:t>Play reflective music or a song that embraces the focus of the CW.</a:t>
            </a:r>
          </a:p>
          <a:p>
            <a:pPr algn="ctr"/>
            <a:r>
              <a:rPr lang="en-GB" sz="4400" dirty="0">
                <a:solidFill>
                  <a:srgbClr val="000000"/>
                </a:solidFill>
                <a:latin typeface="Sassoon Infant Std" panose="020B0503020103030203" pitchFamily="34" charset="0"/>
                <a:cs typeface="Calibri" panose="020F0502020204030204" pitchFamily="34" charset="0"/>
              </a:rPr>
              <a:t>Leave a reflection point or thinking time question.</a:t>
            </a:r>
            <a:endParaRPr lang="en-US" sz="3200" dirty="0">
              <a:latin typeface="Sassoon Infant Std" panose="020B0503020103030203" pitchFamily="34" charset="0"/>
            </a:endParaRPr>
          </a:p>
        </p:txBody>
      </p:sp>
    </p:spTree>
    <p:extLst>
      <p:ext uri="{BB962C8B-B14F-4D97-AF65-F5344CB8AC3E}">
        <p14:creationId xmlns:p14="http://schemas.microsoft.com/office/powerpoint/2010/main" val="1298895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chools - Diocese of Ely">
            <a:extLst>
              <a:ext uri="{FF2B5EF4-FFF2-40B4-BE49-F238E27FC236}">
                <a16:creationId xmlns:a16="http://schemas.microsoft.com/office/drawing/2014/main" id="{552E7F73-CEB8-4395-ACF5-67ADD199E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583745-5FBB-464C-9C82-4B10A93DF0D4}"/>
              </a:ext>
            </a:extLst>
          </p:cNvPr>
          <p:cNvSpPr txBox="1"/>
          <p:nvPr/>
        </p:nvSpPr>
        <p:spPr>
          <a:xfrm>
            <a:off x="157846" y="3326765"/>
            <a:ext cx="9313683" cy="3477875"/>
          </a:xfrm>
          <a:prstGeom prst="rect">
            <a:avLst/>
          </a:prstGeom>
          <a:noFill/>
        </p:spPr>
        <p:txBody>
          <a:bodyPr wrap="square" rtlCol="0">
            <a:spAutoFit/>
          </a:bodyPr>
          <a:lstStyle/>
          <a:p>
            <a:r>
              <a:rPr lang="en-GB" sz="4400" dirty="0">
                <a:latin typeface="Sassoon Infant Std" panose="020B0503020103030203" pitchFamily="34" charset="0"/>
              </a:rPr>
              <a:t>My details again…</a:t>
            </a:r>
          </a:p>
          <a:p>
            <a:pPr marL="571500" indent="-571500">
              <a:buFont typeface="Arial" panose="020B0604020202020204" pitchFamily="34" charset="0"/>
              <a:buChar char="•"/>
            </a:pPr>
            <a:r>
              <a:rPr lang="en-GB" sz="4400" dirty="0">
                <a:latin typeface="Sassoon Infant Std" panose="020B0503020103030203" pitchFamily="34" charset="0"/>
              </a:rPr>
              <a:t>Jemma Coulson</a:t>
            </a:r>
          </a:p>
          <a:p>
            <a:r>
              <a:rPr lang="en-GB" sz="4400" dirty="0">
                <a:latin typeface="Sassoon Infant Std" panose="020B0503020103030203" pitchFamily="34" charset="0"/>
                <a:hlinkClick r:id="rId3"/>
              </a:rPr>
              <a:t>jemma.coulson@elydiocese.org</a:t>
            </a:r>
            <a:r>
              <a:rPr lang="en-GB" sz="4400" dirty="0">
                <a:latin typeface="Sassoon Infant Std" panose="020B0503020103030203" pitchFamily="34" charset="0"/>
              </a:rPr>
              <a:t> </a:t>
            </a:r>
          </a:p>
          <a:p>
            <a:r>
              <a:rPr lang="en-GB" sz="4400" dirty="0">
                <a:latin typeface="Sassoon Infant Std" panose="020B0503020103030203" pitchFamily="34" charset="0"/>
                <a:hlinkClick r:id="rId4"/>
              </a:rPr>
              <a:t>education@elydiocese.org</a:t>
            </a:r>
            <a:r>
              <a:rPr lang="en-GB" sz="4400" dirty="0">
                <a:latin typeface="Sassoon Infant Std" panose="020B0503020103030203" pitchFamily="34" charset="0"/>
              </a:rPr>
              <a:t> </a:t>
            </a:r>
          </a:p>
          <a:p>
            <a:r>
              <a:rPr lang="en-GB" sz="4400" dirty="0">
                <a:latin typeface="Sassoon Infant Std" panose="020B0503020103030203" pitchFamily="34" charset="0"/>
              </a:rPr>
              <a:t>07538 099 177 </a:t>
            </a:r>
          </a:p>
        </p:txBody>
      </p:sp>
      <p:pic>
        <p:nvPicPr>
          <p:cNvPr id="3078" name="Picture 6" descr="See the source image">
            <a:extLst>
              <a:ext uri="{FF2B5EF4-FFF2-40B4-BE49-F238E27FC236}">
                <a16:creationId xmlns:a16="http://schemas.microsoft.com/office/drawing/2014/main" id="{4DC6AAE6-AC86-4741-A8D5-07CD11FB841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50000" y="278448"/>
            <a:ext cx="5501640" cy="4139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31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688C88-DD8D-440D-A75A-2A4996FFDFD5}"/>
              </a:ext>
            </a:extLst>
          </p:cNvPr>
          <p:cNvSpPr txBox="1"/>
          <p:nvPr/>
        </p:nvSpPr>
        <p:spPr>
          <a:xfrm>
            <a:off x="1649691" y="292231"/>
            <a:ext cx="8597245" cy="1754326"/>
          </a:xfrm>
          <a:prstGeom prst="rect">
            <a:avLst/>
          </a:prstGeom>
          <a:noFill/>
        </p:spPr>
        <p:txBody>
          <a:bodyPr wrap="square" rtlCol="0">
            <a:spAutoFit/>
          </a:bodyPr>
          <a:lstStyle/>
          <a:p>
            <a:pPr algn="ctr"/>
            <a:r>
              <a:rPr lang="en-GB" sz="5400" dirty="0">
                <a:latin typeface="Sassoon Infant Std" panose="020B0503020103030203" pitchFamily="34" charset="0"/>
              </a:rPr>
              <a:t>Collective Worship in School</a:t>
            </a:r>
          </a:p>
          <a:p>
            <a:pPr algn="ctr"/>
            <a:r>
              <a:rPr lang="en-GB" sz="5400" dirty="0">
                <a:latin typeface="Sassoon Infant Std" panose="020B0503020103030203" pitchFamily="34" charset="0"/>
              </a:rPr>
              <a:t>Guide to Greatness</a:t>
            </a:r>
            <a:endParaRPr lang="en-US" sz="5400" dirty="0">
              <a:latin typeface="Sassoon Infant Std" panose="020B0503020103030203" pitchFamily="34" charset="0"/>
            </a:endParaRPr>
          </a:p>
        </p:txBody>
      </p:sp>
      <p:sp>
        <p:nvSpPr>
          <p:cNvPr id="6" name="Rectangle 5">
            <a:extLst>
              <a:ext uri="{FF2B5EF4-FFF2-40B4-BE49-F238E27FC236}">
                <a16:creationId xmlns:a16="http://schemas.microsoft.com/office/drawing/2014/main" id="{94CF0D4A-B1AC-413F-B015-EC883686802D}"/>
              </a:ext>
            </a:extLst>
          </p:cNvPr>
          <p:cNvSpPr/>
          <p:nvPr/>
        </p:nvSpPr>
        <p:spPr>
          <a:xfrm>
            <a:off x="710152" y="2320037"/>
            <a:ext cx="10771696" cy="415498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6600" b="0" i="0" dirty="0">
                <a:solidFill>
                  <a:srgbClr val="000000"/>
                </a:solidFill>
                <a:effectLst/>
                <a:latin typeface="Sassoon Infant Std" panose="020B0503020103030203" pitchFamily="34" charset="0"/>
              </a:rPr>
              <a:t>We need to call this time together </a:t>
            </a:r>
            <a:r>
              <a:rPr lang="en-US" sz="6600" b="0" i="0" dirty="0">
                <a:solidFill>
                  <a:srgbClr val="000000"/>
                </a:solidFill>
                <a:effectLst/>
                <a:highlight>
                  <a:srgbClr val="FF00FF"/>
                </a:highlight>
                <a:latin typeface="Sassoon Infant Std" panose="020B0503020103030203" pitchFamily="34" charset="0"/>
              </a:rPr>
              <a:t>Collective Worship </a:t>
            </a:r>
            <a:r>
              <a:rPr lang="en-US" sz="6600" b="1" i="0" u="sng" dirty="0">
                <a:solidFill>
                  <a:srgbClr val="000000"/>
                </a:solidFill>
                <a:effectLst/>
                <a:latin typeface="Sassoon Infant Std" panose="020B0503020103030203" pitchFamily="34" charset="0"/>
              </a:rPr>
              <a:t>not</a:t>
            </a:r>
            <a:r>
              <a:rPr lang="en-US" sz="6600" b="0" i="0" dirty="0">
                <a:solidFill>
                  <a:srgbClr val="000000"/>
                </a:solidFill>
                <a:effectLst/>
                <a:latin typeface="Sassoon Infant Std" panose="020B0503020103030203" pitchFamily="34" charset="0"/>
              </a:rPr>
              <a:t> Assembly in Church Schools.</a:t>
            </a:r>
          </a:p>
        </p:txBody>
      </p:sp>
    </p:spTree>
    <p:extLst>
      <p:ext uri="{BB962C8B-B14F-4D97-AF65-F5344CB8AC3E}">
        <p14:creationId xmlns:p14="http://schemas.microsoft.com/office/powerpoint/2010/main" val="3167571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688C88-DD8D-440D-A75A-2A4996FFDFD5}"/>
              </a:ext>
            </a:extLst>
          </p:cNvPr>
          <p:cNvSpPr txBox="1"/>
          <p:nvPr/>
        </p:nvSpPr>
        <p:spPr>
          <a:xfrm>
            <a:off x="1649691" y="25361"/>
            <a:ext cx="8597245" cy="1754326"/>
          </a:xfrm>
          <a:prstGeom prst="rect">
            <a:avLst/>
          </a:prstGeom>
          <a:noFill/>
        </p:spPr>
        <p:txBody>
          <a:bodyPr wrap="square" rtlCol="0">
            <a:spAutoFit/>
          </a:bodyPr>
          <a:lstStyle/>
          <a:p>
            <a:pPr algn="ctr"/>
            <a:r>
              <a:rPr lang="en-GB" sz="5400" dirty="0">
                <a:latin typeface="Sassoon Infant Std" panose="020B0503020103030203" pitchFamily="34" charset="0"/>
              </a:rPr>
              <a:t>Collective Worship in School</a:t>
            </a:r>
          </a:p>
          <a:p>
            <a:pPr algn="ctr"/>
            <a:r>
              <a:rPr lang="en-GB" sz="5400" dirty="0">
                <a:latin typeface="Sassoon Infant Std" panose="020B0503020103030203" pitchFamily="34" charset="0"/>
              </a:rPr>
              <a:t>Guide to Greatness</a:t>
            </a:r>
            <a:endParaRPr lang="en-US" sz="5400" dirty="0">
              <a:latin typeface="Sassoon Infant Std" panose="020B0503020103030203" pitchFamily="34" charset="0"/>
            </a:endParaRPr>
          </a:p>
        </p:txBody>
      </p:sp>
      <p:sp>
        <p:nvSpPr>
          <p:cNvPr id="6" name="Rectangle 5">
            <a:extLst>
              <a:ext uri="{FF2B5EF4-FFF2-40B4-BE49-F238E27FC236}">
                <a16:creationId xmlns:a16="http://schemas.microsoft.com/office/drawing/2014/main" id="{94CF0D4A-B1AC-413F-B015-EC883686802D}"/>
              </a:ext>
            </a:extLst>
          </p:cNvPr>
          <p:cNvSpPr/>
          <p:nvPr/>
        </p:nvSpPr>
        <p:spPr>
          <a:xfrm>
            <a:off x="710152" y="1932087"/>
            <a:ext cx="10771696" cy="45243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600" dirty="0">
                <a:solidFill>
                  <a:srgbClr val="000000"/>
                </a:solidFill>
                <a:latin typeface="Sassoon Infant Std" panose="020B0503020103030203" pitchFamily="34" charset="0"/>
              </a:rPr>
              <a:t>We are teaching the children a structure, which relates to Anglican acts of worship. </a:t>
            </a:r>
          </a:p>
          <a:p>
            <a:pPr marL="571500" indent="-571500">
              <a:buFont typeface="Arial" panose="020B0604020202020204" pitchFamily="34" charset="0"/>
              <a:buChar char="•"/>
            </a:pPr>
            <a:r>
              <a:rPr lang="en-US" sz="3600" dirty="0">
                <a:solidFill>
                  <a:srgbClr val="000000"/>
                </a:solidFill>
                <a:latin typeface="Sassoon Infant Std" panose="020B0503020103030203" pitchFamily="34" charset="0"/>
              </a:rPr>
              <a:t>Focal point</a:t>
            </a:r>
          </a:p>
          <a:p>
            <a:pPr marL="571500" indent="-571500">
              <a:buFont typeface="Arial" panose="020B0604020202020204" pitchFamily="34" charset="0"/>
              <a:buChar char="•"/>
            </a:pPr>
            <a:r>
              <a:rPr lang="en-US" sz="3600" dirty="0">
                <a:solidFill>
                  <a:srgbClr val="000000"/>
                </a:solidFill>
                <a:latin typeface="Sassoon Infant Std" panose="020B0503020103030203" pitchFamily="34" charset="0"/>
              </a:rPr>
              <a:t>Bible stories about God</a:t>
            </a:r>
          </a:p>
          <a:p>
            <a:pPr marL="571500" indent="-571500">
              <a:buFont typeface="Arial" panose="020B0604020202020204" pitchFamily="34" charset="0"/>
              <a:buChar char="•"/>
            </a:pPr>
            <a:r>
              <a:rPr lang="en-US" sz="3600" dirty="0">
                <a:solidFill>
                  <a:srgbClr val="000000"/>
                </a:solidFill>
                <a:latin typeface="Sassoon Infant Std" panose="020B0503020103030203" pitchFamily="34" charset="0"/>
              </a:rPr>
              <a:t>Jesus’ teachings</a:t>
            </a:r>
          </a:p>
          <a:p>
            <a:pPr marL="571500" indent="-571500">
              <a:buFont typeface="Arial" panose="020B0604020202020204" pitchFamily="34" charset="0"/>
              <a:buChar char="•"/>
            </a:pPr>
            <a:r>
              <a:rPr lang="en-US" sz="3600" dirty="0">
                <a:solidFill>
                  <a:srgbClr val="000000"/>
                </a:solidFill>
                <a:latin typeface="Sassoon Infant Std" panose="020B0503020103030203" pitchFamily="34" charset="0"/>
              </a:rPr>
              <a:t>Prayer</a:t>
            </a:r>
          </a:p>
          <a:p>
            <a:pPr marL="571500" indent="-571500">
              <a:buFont typeface="Arial" panose="020B0604020202020204" pitchFamily="34" charset="0"/>
              <a:buChar char="•"/>
            </a:pPr>
            <a:r>
              <a:rPr lang="en-US" sz="3600" dirty="0">
                <a:solidFill>
                  <a:srgbClr val="000000"/>
                </a:solidFill>
                <a:latin typeface="Sassoon Infant Std" panose="020B0503020103030203" pitchFamily="34" charset="0"/>
              </a:rPr>
              <a:t>Choral worship (not singing)</a:t>
            </a:r>
          </a:p>
          <a:p>
            <a:pPr marL="571500" indent="-571500">
              <a:buFont typeface="Arial" panose="020B0604020202020204" pitchFamily="34" charset="0"/>
              <a:buChar char="•"/>
            </a:pPr>
            <a:r>
              <a:rPr lang="en-US" sz="3600" dirty="0">
                <a:solidFill>
                  <a:srgbClr val="000000"/>
                </a:solidFill>
                <a:latin typeface="Sassoon Infant Std" panose="020B0503020103030203" pitchFamily="34" charset="0"/>
              </a:rPr>
              <a:t>Resemble a Church service</a:t>
            </a:r>
            <a:endParaRPr lang="en-US" sz="3600" b="0" i="0" dirty="0">
              <a:solidFill>
                <a:srgbClr val="000000"/>
              </a:solidFill>
              <a:effectLst/>
              <a:latin typeface="Sassoon Infant Std" panose="020B0503020103030203" pitchFamily="34" charset="0"/>
            </a:endParaRPr>
          </a:p>
        </p:txBody>
      </p:sp>
    </p:spTree>
    <p:extLst>
      <p:ext uri="{BB962C8B-B14F-4D97-AF65-F5344CB8AC3E}">
        <p14:creationId xmlns:p14="http://schemas.microsoft.com/office/powerpoint/2010/main" val="1191735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688C88-DD8D-440D-A75A-2A4996FFDFD5}"/>
              </a:ext>
            </a:extLst>
          </p:cNvPr>
          <p:cNvSpPr txBox="1"/>
          <p:nvPr/>
        </p:nvSpPr>
        <p:spPr>
          <a:xfrm>
            <a:off x="1649691" y="145380"/>
            <a:ext cx="8597245" cy="1754326"/>
          </a:xfrm>
          <a:prstGeom prst="rect">
            <a:avLst/>
          </a:prstGeom>
          <a:noFill/>
        </p:spPr>
        <p:txBody>
          <a:bodyPr wrap="square" rtlCol="0">
            <a:spAutoFit/>
          </a:bodyPr>
          <a:lstStyle/>
          <a:p>
            <a:pPr algn="ctr"/>
            <a:r>
              <a:rPr lang="en-GB" sz="5400" dirty="0">
                <a:latin typeface="Sassoon Infant Std" panose="020B0503020103030203" pitchFamily="34" charset="0"/>
              </a:rPr>
              <a:t>Collective Worship in School</a:t>
            </a:r>
          </a:p>
          <a:p>
            <a:pPr algn="ctr"/>
            <a:r>
              <a:rPr lang="en-GB" sz="5400" dirty="0">
                <a:latin typeface="Sassoon Infant Std" panose="020B0503020103030203" pitchFamily="34" charset="0"/>
              </a:rPr>
              <a:t>Guide to Greatness</a:t>
            </a:r>
            <a:endParaRPr lang="en-US" sz="5400" dirty="0">
              <a:latin typeface="Sassoon Infant Std" panose="020B0503020103030203" pitchFamily="34" charset="0"/>
            </a:endParaRPr>
          </a:p>
        </p:txBody>
      </p:sp>
      <p:sp>
        <p:nvSpPr>
          <p:cNvPr id="6" name="Rectangle 5">
            <a:extLst>
              <a:ext uri="{FF2B5EF4-FFF2-40B4-BE49-F238E27FC236}">
                <a16:creationId xmlns:a16="http://schemas.microsoft.com/office/drawing/2014/main" id="{94CF0D4A-B1AC-413F-B015-EC883686802D}"/>
              </a:ext>
            </a:extLst>
          </p:cNvPr>
          <p:cNvSpPr/>
          <p:nvPr/>
        </p:nvSpPr>
        <p:spPr>
          <a:xfrm>
            <a:off x="710152" y="1779687"/>
            <a:ext cx="10771696" cy="50783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600" dirty="0">
                <a:solidFill>
                  <a:srgbClr val="000000"/>
                </a:solidFill>
                <a:latin typeface="Sassoon Infant Std" panose="020B0503020103030203" pitchFamily="34" charset="0"/>
              </a:rPr>
              <a:t>Structure – GERS approach</a:t>
            </a:r>
          </a:p>
          <a:p>
            <a:endParaRPr lang="en-GB" sz="3600" dirty="0">
              <a:solidFill>
                <a:srgbClr val="000000"/>
              </a:solidFill>
              <a:latin typeface="Sassoon Infant Std" panose="020B0503020103030203" pitchFamily="34" charset="0"/>
            </a:endParaRPr>
          </a:p>
          <a:p>
            <a:r>
              <a:rPr lang="en-GB" sz="5400" dirty="0">
                <a:solidFill>
                  <a:srgbClr val="000000"/>
                </a:solidFill>
                <a:latin typeface="Sassoon Infant Std" panose="020B0503020103030203" pitchFamily="34" charset="0"/>
              </a:rPr>
              <a:t>G</a:t>
            </a:r>
            <a:r>
              <a:rPr lang="en-US" sz="3600" dirty="0" err="1">
                <a:solidFill>
                  <a:srgbClr val="000000"/>
                </a:solidFill>
                <a:latin typeface="Sassoon Infant Std" panose="020B0503020103030203" pitchFamily="34" charset="0"/>
              </a:rPr>
              <a:t>athering</a:t>
            </a:r>
            <a:endParaRPr lang="en-US" sz="3600" dirty="0">
              <a:solidFill>
                <a:srgbClr val="000000"/>
              </a:solidFill>
              <a:latin typeface="Sassoon Infant Std" panose="020B0503020103030203" pitchFamily="34" charset="0"/>
            </a:endParaRPr>
          </a:p>
          <a:p>
            <a:r>
              <a:rPr lang="en-GB" sz="5400" dirty="0">
                <a:solidFill>
                  <a:srgbClr val="000000"/>
                </a:solidFill>
                <a:latin typeface="Sassoon Infant Std" panose="020B0503020103030203" pitchFamily="34" charset="0"/>
              </a:rPr>
              <a:t>E</a:t>
            </a:r>
            <a:r>
              <a:rPr lang="en-US" sz="3600" dirty="0" err="1">
                <a:solidFill>
                  <a:srgbClr val="000000"/>
                </a:solidFill>
                <a:latin typeface="Sassoon Infant Std" panose="020B0503020103030203" pitchFamily="34" charset="0"/>
              </a:rPr>
              <a:t>ngaging</a:t>
            </a:r>
            <a:endParaRPr lang="en-US" sz="3600" dirty="0">
              <a:solidFill>
                <a:srgbClr val="000000"/>
              </a:solidFill>
              <a:latin typeface="Sassoon Infant Std" panose="020B0503020103030203" pitchFamily="34" charset="0"/>
            </a:endParaRPr>
          </a:p>
          <a:p>
            <a:r>
              <a:rPr lang="en-GB" sz="5400" dirty="0">
                <a:solidFill>
                  <a:srgbClr val="000000"/>
                </a:solidFill>
                <a:latin typeface="Sassoon Infant Std" panose="020B0503020103030203" pitchFamily="34" charset="0"/>
              </a:rPr>
              <a:t>R</a:t>
            </a:r>
            <a:r>
              <a:rPr lang="en-US" sz="3600" dirty="0" err="1">
                <a:solidFill>
                  <a:srgbClr val="000000"/>
                </a:solidFill>
                <a:latin typeface="Sassoon Infant Std" panose="020B0503020103030203" pitchFamily="34" charset="0"/>
              </a:rPr>
              <a:t>esponse</a:t>
            </a:r>
            <a:endParaRPr lang="en-US" sz="3600" dirty="0">
              <a:solidFill>
                <a:srgbClr val="000000"/>
              </a:solidFill>
              <a:latin typeface="Sassoon Infant Std" panose="020B0503020103030203" pitchFamily="34" charset="0"/>
            </a:endParaRPr>
          </a:p>
          <a:p>
            <a:r>
              <a:rPr lang="en-GB" sz="5400" dirty="0">
                <a:solidFill>
                  <a:srgbClr val="000000"/>
                </a:solidFill>
                <a:latin typeface="Sassoon Infant Std" panose="020B0503020103030203" pitchFamily="34" charset="0"/>
              </a:rPr>
              <a:t>S</a:t>
            </a:r>
            <a:r>
              <a:rPr lang="en-US" sz="3600" dirty="0">
                <a:solidFill>
                  <a:srgbClr val="000000"/>
                </a:solidFill>
                <a:latin typeface="Sassoon Infant Std" panose="020B0503020103030203" pitchFamily="34" charset="0"/>
              </a:rPr>
              <a:t>ending</a:t>
            </a:r>
          </a:p>
          <a:p>
            <a:pPr algn="ctr"/>
            <a:r>
              <a:rPr lang="en-GB" sz="3600" dirty="0">
                <a:solidFill>
                  <a:srgbClr val="000000"/>
                </a:solidFill>
                <a:latin typeface="Sassoon Infant Std" panose="020B0503020103030203" pitchFamily="34" charset="0"/>
              </a:rPr>
              <a:t>F</a:t>
            </a:r>
            <a:r>
              <a:rPr lang="en-US" sz="3600" dirty="0" err="1">
                <a:solidFill>
                  <a:srgbClr val="000000"/>
                </a:solidFill>
                <a:latin typeface="Sassoon Infant Std" panose="020B0503020103030203" pitchFamily="34" charset="0"/>
              </a:rPr>
              <a:t>lippin</a:t>
            </a:r>
            <a:r>
              <a:rPr lang="en-US" sz="3600" dirty="0">
                <a:solidFill>
                  <a:srgbClr val="000000"/>
                </a:solidFill>
                <a:latin typeface="Sassoon Infant Std" panose="020B0503020103030203" pitchFamily="34" charset="0"/>
              </a:rPr>
              <a:t>’ Praise</a:t>
            </a:r>
          </a:p>
        </p:txBody>
      </p:sp>
      <p:pic>
        <p:nvPicPr>
          <p:cNvPr id="14342" name="Picture 6" descr="See the source image">
            <a:extLst>
              <a:ext uri="{FF2B5EF4-FFF2-40B4-BE49-F238E27FC236}">
                <a16:creationId xmlns:a16="http://schemas.microsoft.com/office/drawing/2014/main" id="{BE951D91-141A-44D3-9D28-227005224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2461" y="2576953"/>
            <a:ext cx="2331170" cy="337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486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4CF0D4A-B1AC-413F-B015-EC883686802D}"/>
              </a:ext>
            </a:extLst>
          </p:cNvPr>
          <p:cNvSpPr/>
          <p:nvPr/>
        </p:nvSpPr>
        <p:spPr>
          <a:xfrm>
            <a:off x="6912989" y="0"/>
            <a:ext cx="5279011" cy="1200329"/>
          </a:xfrm>
          <a:prstGeom prst="rect">
            <a:avLst/>
          </a:prstGeom>
          <a:solidFill>
            <a:srgbClr val="CC00FF"/>
          </a:solidFill>
        </p:spPr>
        <p:txBody>
          <a:bodyPr wrap="square">
            <a:spAutoFit/>
          </a:bodyPr>
          <a:lstStyle/>
          <a:p>
            <a:pPr algn="ctr"/>
            <a:r>
              <a:rPr lang="en-US" sz="3600" dirty="0">
                <a:solidFill>
                  <a:srgbClr val="000000"/>
                </a:solidFill>
                <a:latin typeface="Sassoon Infant Std" panose="020B0503020103030203" pitchFamily="34" charset="0"/>
              </a:rPr>
              <a:t>Collective Worship Leaders</a:t>
            </a:r>
          </a:p>
          <a:p>
            <a:pPr algn="ctr"/>
            <a:r>
              <a:rPr lang="en-US" sz="3600" dirty="0">
                <a:solidFill>
                  <a:srgbClr val="000000"/>
                </a:solidFill>
                <a:latin typeface="Sassoon Infant Std" panose="020B0503020103030203" pitchFamily="34" charset="0"/>
              </a:rPr>
              <a:t>Praise Partners </a:t>
            </a:r>
            <a:endParaRPr lang="en-US" sz="3600" b="0" i="0" dirty="0">
              <a:solidFill>
                <a:srgbClr val="000000"/>
              </a:solidFill>
              <a:effectLst/>
              <a:latin typeface="Sassoon Infant Std" panose="020B0503020103030203" pitchFamily="34" charset="0"/>
            </a:endParaRPr>
          </a:p>
        </p:txBody>
      </p:sp>
      <p:sp>
        <p:nvSpPr>
          <p:cNvPr id="3" name="Rectangle 2">
            <a:extLst>
              <a:ext uri="{FF2B5EF4-FFF2-40B4-BE49-F238E27FC236}">
                <a16:creationId xmlns:a16="http://schemas.microsoft.com/office/drawing/2014/main" id="{72BAA46D-D3C8-4676-9F32-BA11483C883E}"/>
              </a:ext>
            </a:extLst>
          </p:cNvPr>
          <p:cNvSpPr/>
          <p:nvPr/>
        </p:nvSpPr>
        <p:spPr>
          <a:xfrm>
            <a:off x="317073" y="3982998"/>
            <a:ext cx="7830533" cy="2308324"/>
          </a:xfrm>
          <a:prstGeom prst="rect">
            <a:avLst/>
          </a:prstGeom>
        </p:spPr>
        <p:txBody>
          <a:bodyPr wrap="square">
            <a:spAutoFit/>
          </a:bodyPr>
          <a:lstStyle/>
          <a:p>
            <a:r>
              <a:rPr lang="en-GB" sz="3600" dirty="0">
                <a:solidFill>
                  <a:srgbClr val="000000"/>
                </a:solidFill>
                <a:latin typeface="Sassoon Infant Std" panose="020B0503020103030203" pitchFamily="34" charset="0"/>
                <a:ea typeface="Calibri" panose="020F0502020204030204" pitchFamily="34" charset="0"/>
                <a:cs typeface="Calibri" panose="020F0502020204030204" pitchFamily="34" charset="0"/>
              </a:rPr>
              <a:t>Ask the children to apply in writing to tell you why they will be able to succeed in the role and support the younger in school. </a:t>
            </a:r>
            <a:endParaRPr lang="en-US" sz="3600" dirty="0">
              <a:solidFill>
                <a:srgbClr val="000000"/>
              </a:solidFill>
              <a:latin typeface="Sassoon Infant Std" panose="020B0503020103030203" pitchFamily="34" charset="0"/>
              <a:ea typeface="Calibri" panose="020F0502020204030204" pitchFamily="34" charset="0"/>
              <a:cs typeface="Calibri" panose="020F0502020204030204" pitchFamily="34" charset="0"/>
            </a:endParaRPr>
          </a:p>
        </p:txBody>
      </p:sp>
      <p:pic>
        <p:nvPicPr>
          <p:cNvPr id="21506" name="Picture 2" descr="https://www.stmichaelschurchschool.co.uk/_site/data/files/users/91/images/EC642AA065F305B70EBC5202F9C0F9BE.jpg">
            <a:extLst>
              <a:ext uri="{FF2B5EF4-FFF2-40B4-BE49-F238E27FC236}">
                <a16:creationId xmlns:a16="http://schemas.microsoft.com/office/drawing/2014/main" id="{4716A8D9-C247-4472-A419-96758460FE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95" b="8538"/>
          <a:stretch/>
        </p:blipFill>
        <p:spPr bwMode="auto">
          <a:xfrm>
            <a:off x="8618947" y="4658421"/>
            <a:ext cx="3255978" cy="187953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s://www.stmichaelschurchschool.co.uk/_site/data/files/users/91/images/818903D6735D0F5ECADE071106610D10.jpg">
            <a:extLst>
              <a:ext uri="{FF2B5EF4-FFF2-40B4-BE49-F238E27FC236}">
                <a16:creationId xmlns:a16="http://schemas.microsoft.com/office/drawing/2014/main" id="{069F8B76-8D9E-4E85-B531-4E9BDCC814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092" b="22249"/>
          <a:stretch/>
        </p:blipFill>
        <p:spPr bwMode="auto">
          <a:xfrm>
            <a:off x="8618947" y="2058757"/>
            <a:ext cx="3255978" cy="187953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2E1B212-846E-4986-B915-B352CB090992}"/>
              </a:ext>
            </a:extLst>
          </p:cNvPr>
          <p:cNvSpPr/>
          <p:nvPr/>
        </p:nvSpPr>
        <p:spPr>
          <a:xfrm>
            <a:off x="317073" y="1902606"/>
            <a:ext cx="7830533" cy="1200329"/>
          </a:xfrm>
          <a:prstGeom prst="rect">
            <a:avLst/>
          </a:prstGeom>
        </p:spPr>
        <p:txBody>
          <a:bodyPr wrap="square">
            <a:spAutoFit/>
          </a:bodyPr>
          <a:lstStyle/>
          <a:p>
            <a:r>
              <a:rPr lang="en-GB" sz="3600" dirty="0">
                <a:solidFill>
                  <a:srgbClr val="000000"/>
                </a:solidFill>
                <a:latin typeface="Sassoon Infant Std" panose="020B0503020103030203" pitchFamily="34" charset="0"/>
                <a:ea typeface="Calibri" panose="020F0502020204030204" pitchFamily="34" charset="0"/>
                <a:cs typeface="Calibri" panose="020F0502020204030204" pitchFamily="34" charset="0"/>
              </a:rPr>
              <a:t>Have a group of children to help prepare, lead and support during CW.</a:t>
            </a:r>
            <a:endParaRPr lang="en-US" sz="3600" dirty="0">
              <a:solidFill>
                <a:srgbClr val="000000"/>
              </a:solidFill>
              <a:latin typeface="Sassoon Infant Std" panose="020B0503020103030203"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5812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4CF0D4A-B1AC-413F-B015-EC883686802D}"/>
              </a:ext>
            </a:extLst>
          </p:cNvPr>
          <p:cNvSpPr/>
          <p:nvPr/>
        </p:nvSpPr>
        <p:spPr>
          <a:xfrm>
            <a:off x="6912989" y="0"/>
            <a:ext cx="5279011" cy="1200329"/>
          </a:xfrm>
          <a:prstGeom prst="rect">
            <a:avLst/>
          </a:prstGeom>
          <a:solidFill>
            <a:srgbClr val="CC00FF"/>
          </a:solidFill>
        </p:spPr>
        <p:txBody>
          <a:bodyPr wrap="square">
            <a:spAutoFit/>
          </a:bodyPr>
          <a:lstStyle/>
          <a:p>
            <a:pPr algn="ctr"/>
            <a:r>
              <a:rPr lang="en-US" sz="3600" dirty="0">
                <a:solidFill>
                  <a:srgbClr val="000000"/>
                </a:solidFill>
                <a:latin typeface="Sassoon Infant Std" panose="020B0503020103030203" pitchFamily="34" charset="0"/>
              </a:rPr>
              <a:t>Collective Worship Leaders</a:t>
            </a:r>
          </a:p>
          <a:p>
            <a:pPr algn="ctr"/>
            <a:r>
              <a:rPr lang="en-US" sz="3600" dirty="0">
                <a:solidFill>
                  <a:srgbClr val="000000"/>
                </a:solidFill>
                <a:latin typeface="Sassoon Infant Std" panose="020B0503020103030203" pitchFamily="34" charset="0"/>
              </a:rPr>
              <a:t>Praise Partners </a:t>
            </a:r>
            <a:endParaRPr lang="en-US" sz="3600" b="0" i="0" dirty="0">
              <a:solidFill>
                <a:srgbClr val="000000"/>
              </a:solidFill>
              <a:effectLst/>
              <a:latin typeface="Sassoon Infant Std" panose="020B0503020103030203" pitchFamily="34" charset="0"/>
            </a:endParaRPr>
          </a:p>
        </p:txBody>
      </p:sp>
      <p:sp>
        <p:nvSpPr>
          <p:cNvPr id="3" name="Rectangle 2">
            <a:extLst>
              <a:ext uri="{FF2B5EF4-FFF2-40B4-BE49-F238E27FC236}">
                <a16:creationId xmlns:a16="http://schemas.microsoft.com/office/drawing/2014/main" id="{72BAA46D-D3C8-4676-9F32-BA11483C883E}"/>
              </a:ext>
            </a:extLst>
          </p:cNvPr>
          <p:cNvSpPr/>
          <p:nvPr/>
        </p:nvSpPr>
        <p:spPr>
          <a:xfrm>
            <a:off x="317075" y="1674674"/>
            <a:ext cx="7830533" cy="4524315"/>
          </a:xfrm>
          <a:prstGeom prst="rect">
            <a:avLst/>
          </a:prstGeom>
        </p:spPr>
        <p:txBody>
          <a:bodyPr wrap="square">
            <a:spAutoFit/>
          </a:bodyPr>
          <a:lstStyle/>
          <a:p>
            <a:r>
              <a:rPr lang="en-US" sz="3600" dirty="0">
                <a:solidFill>
                  <a:srgbClr val="000000"/>
                </a:solidFill>
                <a:latin typeface="Sassoon Infant Std" panose="020B0503020103030203" pitchFamily="34" charset="0"/>
                <a:ea typeface="Calibri" panose="020F0502020204030204" pitchFamily="34" charset="0"/>
                <a:cs typeface="Calibri" panose="020F0502020204030204" pitchFamily="34" charset="0"/>
              </a:rPr>
              <a:t>Prepare the physical worship space</a:t>
            </a:r>
          </a:p>
          <a:p>
            <a:r>
              <a:rPr lang="en-US" sz="3600" dirty="0">
                <a:solidFill>
                  <a:srgbClr val="000000"/>
                </a:solidFill>
                <a:latin typeface="Sassoon Infant Std" panose="020B0503020103030203" pitchFamily="34" charset="0"/>
                <a:ea typeface="Calibri" panose="020F0502020204030204" pitchFamily="34" charset="0"/>
                <a:cs typeface="Calibri" panose="020F0502020204030204" pitchFamily="34" charset="0"/>
              </a:rPr>
              <a:t>Welcome/Goodbye at the door</a:t>
            </a:r>
          </a:p>
          <a:p>
            <a:r>
              <a:rPr lang="en-GB" sz="3600" dirty="0">
                <a:solidFill>
                  <a:srgbClr val="000000"/>
                </a:solidFill>
                <a:latin typeface="Sassoon Infant Std" panose="020B0503020103030203" pitchFamily="34" charset="0"/>
                <a:ea typeface="Calibri" panose="020F0502020204030204" pitchFamily="34" charset="0"/>
                <a:cs typeface="Calibri" panose="020F0502020204030204" pitchFamily="34" charset="0"/>
              </a:rPr>
              <a:t>Lead a wave to welcome all</a:t>
            </a:r>
          </a:p>
          <a:p>
            <a:r>
              <a:rPr lang="en-GB" sz="3600" dirty="0">
                <a:solidFill>
                  <a:srgbClr val="000000"/>
                </a:solidFill>
                <a:latin typeface="Sassoon Infant Std" panose="020B0503020103030203" pitchFamily="34" charset="0"/>
                <a:ea typeface="Calibri" panose="020F0502020204030204" pitchFamily="34" charset="0"/>
                <a:cs typeface="Calibri" panose="020F0502020204030204" pitchFamily="34" charset="0"/>
              </a:rPr>
              <a:t>Say the lead and response</a:t>
            </a:r>
          </a:p>
          <a:p>
            <a:r>
              <a:rPr lang="en-GB" sz="3600" dirty="0">
                <a:solidFill>
                  <a:srgbClr val="000000"/>
                </a:solidFill>
                <a:latin typeface="Sassoon Infant Std" panose="020B0503020103030203" pitchFamily="34" charset="0"/>
                <a:ea typeface="Calibri" panose="020F0502020204030204" pitchFamily="34" charset="0"/>
                <a:cs typeface="Calibri" panose="020F0502020204030204" pitchFamily="34" charset="0"/>
              </a:rPr>
              <a:t>Demonstrate song signing</a:t>
            </a:r>
          </a:p>
          <a:p>
            <a:r>
              <a:rPr lang="en-GB" sz="3600" dirty="0">
                <a:solidFill>
                  <a:srgbClr val="000000"/>
                </a:solidFill>
                <a:latin typeface="Sassoon Infant Std" panose="020B0503020103030203" pitchFamily="34" charset="0"/>
                <a:ea typeface="Calibri" panose="020F0502020204030204" pitchFamily="34" charset="0"/>
                <a:cs typeface="Calibri" panose="020F0502020204030204" pitchFamily="34" charset="0"/>
              </a:rPr>
              <a:t>Support with acting/role play</a:t>
            </a:r>
          </a:p>
          <a:p>
            <a:r>
              <a:rPr lang="en-GB" sz="3600" dirty="0">
                <a:solidFill>
                  <a:srgbClr val="000000"/>
                </a:solidFill>
                <a:latin typeface="Sassoon Infant Std" panose="020B0503020103030203" pitchFamily="34" charset="0"/>
                <a:ea typeface="Calibri" panose="020F0502020204030204" pitchFamily="34" charset="0"/>
                <a:cs typeface="Calibri" panose="020F0502020204030204" pitchFamily="34" charset="0"/>
              </a:rPr>
              <a:t>Dress the altar - Trinity</a:t>
            </a:r>
          </a:p>
          <a:p>
            <a:r>
              <a:rPr lang="en-GB" sz="3600" dirty="0">
                <a:solidFill>
                  <a:srgbClr val="000000"/>
                </a:solidFill>
                <a:latin typeface="Sassoon Infant Std" panose="020B0503020103030203" pitchFamily="34" charset="0"/>
                <a:ea typeface="Calibri" panose="020F0502020204030204" pitchFamily="34" charset="0"/>
                <a:cs typeface="Calibri" panose="020F0502020204030204" pitchFamily="34" charset="0"/>
              </a:rPr>
              <a:t>Lead and write prayers</a:t>
            </a:r>
            <a:endParaRPr lang="en-US" sz="3600" dirty="0">
              <a:solidFill>
                <a:srgbClr val="000000"/>
              </a:solidFill>
              <a:latin typeface="Sassoon Infant Std" panose="020B0503020103030203" pitchFamily="34" charset="0"/>
              <a:ea typeface="Calibri" panose="020F0502020204030204" pitchFamily="34" charset="0"/>
              <a:cs typeface="Calibri" panose="020F0502020204030204" pitchFamily="34" charset="0"/>
            </a:endParaRPr>
          </a:p>
        </p:txBody>
      </p:sp>
      <p:pic>
        <p:nvPicPr>
          <p:cNvPr id="21506" name="Picture 2" descr="https://www.stmichaelschurchschool.co.uk/_site/data/files/users/91/images/EC642AA065F305B70EBC5202F9C0F9BE.jpg">
            <a:extLst>
              <a:ext uri="{FF2B5EF4-FFF2-40B4-BE49-F238E27FC236}">
                <a16:creationId xmlns:a16="http://schemas.microsoft.com/office/drawing/2014/main" id="{4716A8D9-C247-4472-A419-96758460FE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95" b="8538"/>
          <a:stretch/>
        </p:blipFill>
        <p:spPr bwMode="auto">
          <a:xfrm>
            <a:off x="8618947" y="4658421"/>
            <a:ext cx="3255978" cy="187953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s://www.stmichaelschurchschool.co.uk/_site/data/files/users/91/images/818903D6735D0F5ECADE071106610D10.jpg">
            <a:extLst>
              <a:ext uri="{FF2B5EF4-FFF2-40B4-BE49-F238E27FC236}">
                <a16:creationId xmlns:a16="http://schemas.microsoft.com/office/drawing/2014/main" id="{069F8B76-8D9E-4E85-B531-4E9BDCC814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092" b="22249"/>
          <a:stretch/>
        </p:blipFill>
        <p:spPr bwMode="auto">
          <a:xfrm>
            <a:off x="8618947" y="2058757"/>
            <a:ext cx="3255978" cy="1879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832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A96168A-C7D4-4037-B908-2F12D604F5A4}"/>
              </a:ext>
            </a:extLst>
          </p:cNvPr>
          <p:cNvSpPr txBox="1"/>
          <p:nvPr/>
        </p:nvSpPr>
        <p:spPr>
          <a:xfrm>
            <a:off x="7508449" y="0"/>
            <a:ext cx="4683551" cy="707886"/>
          </a:xfrm>
          <a:prstGeom prst="rect">
            <a:avLst/>
          </a:prstGeom>
          <a:solidFill>
            <a:srgbClr val="CC00FF"/>
          </a:solidFill>
        </p:spPr>
        <p:txBody>
          <a:bodyPr wrap="square" rtlCol="0">
            <a:spAutoFit/>
          </a:bodyPr>
          <a:lstStyle/>
          <a:p>
            <a:r>
              <a:rPr lang="en-GB" sz="4000" dirty="0">
                <a:latin typeface="Sassoon Infant Std" panose="020B0503020103030203" pitchFamily="34" charset="0"/>
              </a:rPr>
              <a:t>Gathering - Greeting</a:t>
            </a:r>
            <a:endParaRPr lang="en-US" sz="4000" dirty="0">
              <a:latin typeface="Sassoon Infant Std" panose="020B0503020103030203" pitchFamily="34" charset="0"/>
            </a:endParaRPr>
          </a:p>
        </p:txBody>
      </p:sp>
      <p:sp>
        <p:nvSpPr>
          <p:cNvPr id="5" name="Rectangle 4">
            <a:extLst>
              <a:ext uri="{FF2B5EF4-FFF2-40B4-BE49-F238E27FC236}">
                <a16:creationId xmlns:a16="http://schemas.microsoft.com/office/drawing/2014/main" id="{85706BCA-7011-4A54-9E7E-1D82C4012935}"/>
              </a:ext>
            </a:extLst>
          </p:cNvPr>
          <p:cNvSpPr/>
          <p:nvPr/>
        </p:nvSpPr>
        <p:spPr>
          <a:xfrm>
            <a:off x="0" y="353943"/>
            <a:ext cx="6645896" cy="6555641"/>
          </a:xfrm>
          <a:prstGeom prst="rect">
            <a:avLst/>
          </a:prstGeom>
        </p:spPr>
        <p:txBody>
          <a:bodyPr wrap="square">
            <a:spAutoFit/>
          </a:bodyPr>
          <a:lstStyle/>
          <a:p>
            <a:pPr algn="ctr">
              <a:spcAft>
                <a:spcPts val="800"/>
              </a:spcAft>
            </a:pPr>
            <a:r>
              <a:rPr lang="en-US" sz="4000" dirty="0">
                <a:solidFill>
                  <a:srgbClr val="000000"/>
                </a:solidFill>
                <a:latin typeface="Sassoon Infant Std" panose="020B0503020103030203" pitchFamily="34" charset="0"/>
              </a:rPr>
              <a:t>Music</a:t>
            </a:r>
          </a:p>
          <a:p>
            <a:pPr algn="ctr">
              <a:spcAft>
                <a:spcPts val="800"/>
              </a:spcAft>
            </a:pPr>
            <a:r>
              <a:rPr lang="en-GB" sz="4000" dirty="0">
                <a:solidFill>
                  <a:srgbClr val="000000"/>
                </a:solidFill>
                <a:latin typeface="Sassoon Infant Std" panose="020B0503020103030203" pitchFamily="34" charset="0"/>
              </a:rPr>
              <a:t>Use some inspirational music or focus songs for your children’s entrance.</a:t>
            </a:r>
          </a:p>
          <a:p>
            <a:pPr algn="ctr">
              <a:spcAft>
                <a:spcPts val="800"/>
              </a:spcAft>
            </a:pPr>
            <a:endParaRPr lang="en-GB" sz="4000" dirty="0">
              <a:solidFill>
                <a:srgbClr val="000000"/>
              </a:solidFill>
              <a:latin typeface="Sassoon Infant Std" panose="020B0503020103030203" pitchFamily="34" charset="0"/>
            </a:endParaRPr>
          </a:p>
          <a:p>
            <a:pPr algn="ctr">
              <a:spcAft>
                <a:spcPts val="800"/>
              </a:spcAft>
            </a:pPr>
            <a:r>
              <a:rPr lang="en-GB" sz="4000" dirty="0">
                <a:solidFill>
                  <a:srgbClr val="000000"/>
                </a:solidFill>
                <a:latin typeface="Sassoon Infant Std" panose="020B0503020103030203" pitchFamily="34" charset="0"/>
              </a:rPr>
              <a:t>This happens in church – it creates a calm and focussed environment. Children will join in with singing rather than creating those little whispers. </a:t>
            </a:r>
            <a:endParaRPr lang="en-US" sz="4000" dirty="0">
              <a:solidFill>
                <a:srgbClr val="000000"/>
              </a:solidFill>
              <a:latin typeface="Sassoon Infant Std" panose="020B0503020103030203" pitchFamily="34" charset="0"/>
            </a:endParaRPr>
          </a:p>
        </p:txBody>
      </p:sp>
      <p:pic>
        <p:nvPicPr>
          <p:cNvPr id="6" name="Online Media 5">
            <a:hlinkClick r:id="" action="ppaction://media"/>
            <a:extLst>
              <a:ext uri="{FF2B5EF4-FFF2-40B4-BE49-F238E27FC236}">
                <a16:creationId xmlns:a16="http://schemas.microsoft.com/office/drawing/2014/main" id="{FDD17FF2-EBF6-4A1A-9039-E4A48BEA68D2}"/>
              </a:ext>
            </a:extLst>
          </p:cNvPr>
          <p:cNvPicPr>
            <a:picLocks noRot="1" noChangeAspect="1"/>
          </p:cNvPicPr>
          <p:nvPr>
            <a:videoFile r:link="rId1"/>
          </p:nvPr>
        </p:nvPicPr>
        <p:blipFill>
          <a:blip r:embed="rId4"/>
          <a:stretch>
            <a:fillRect/>
          </a:stretch>
        </p:blipFill>
        <p:spPr>
          <a:xfrm>
            <a:off x="6645896" y="1869158"/>
            <a:ext cx="5546104" cy="3119683"/>
          </a:xfrm>
          <a:prstGeom prst="rect">
            <a:avLst/>
          </a:prstGeom>
        </p:spPr>
      </p:pic>
      <p:sp>
        <p:nvSpPr>
          <p:cNvPr id="7" name="TextBox 6">
            <a:extLst>
              <a:ext uri="{FF2B5EF4-FFF2-40B4-BE49-F238E27FC236}">
                <a16:creationId xmlns:a16="http://schemas.microsoft.com/office/drawing/2014/main" id="{9DBA7372-D481-46A6-B322-97FC7EDCFE2E}"/>
              </a:ext>
            </a:extLst>
          </p:cNvPr>
          <p:cNvSpPr txBox="1"/>
          <p:nvPr/>
        </p:nvSpPr>
        <p:spPr>
          <a:xfrm>
            <a:off x="7077382" y="5495238"/>
            <a:ext cx="4683132" cy="1200329"/>
          </a:xfrm>
          <a:prstGeom prst="rect">
            <a:avLst/>
          </a:prstGeom>
          <a:noFill/>
        </p:spPr>
        <p:txBody>
          <a:bodyPr wrap="square" rtlCol="0">
            <a:spAutoFit/>
          </a:bodyPr>
          <a:lstStyle/>
          <a:p>
            <a:r>
              <a:rPr lang="en-GB" dirty="0">
                <a:latin typeface="Sassoon Infant Std" panose="020B0503020103030203" pitchFamily="34" charset="0"/>
              </a:rPr>
              <a:t>Hillsong                         Matt Redman</a:t>
            </a:r>
          </a:p>
          <a:p>
            <a:r>
              <a:rPr lang="en-GB" dirty="0">
                <a:latin typeface="Sassoon Infant Std" panose="020B0503020103030203" pitchFamily="34" charset="0"/>
              </a:rPr>
              <a:t>Rend Collective Kids         CAIN</a:t>
            </a:r>
          </a:p>
          <a:p>
            <a:r>
              <a:rPr lang="en-GB" dirty="0">
                <a:latin typeface="Sassoon Infant Std" panose="020B0503020103030203" pitchFamily="34" charset="0"/>
              </a:rPr>
              <a:t>Cornerstone	         Pentatonix</a:t>
            </a:r>
          </a:p>
          <a:p>
            <a:r>
              <a:rPr lang="en-GB" dirty="0">
                <a:latin typeface="Sassoon Infant Std" panose="020B0503020103030203" pitchFamily="34" charset="0"/>
              </a:rPr>
              <a:t>CJ &amp; Friends	         Bethel Music</a:t>
            </a:r>
            <a:endParaRPr lang="en-US" dirty="0">
              <a:latin typeface="Sassoon Infant Std" panose="020B0503020103030203" pitchFamily="34" charset="0"/>
            </a:endParaRPr>
          </a:p>
        </p:txBody>
      </p:sp>
    </p:spTree>
    <p:extLst>
      <p:ext uri="{BB962C8B-B14F-4D97-AF65-F5344CB8AC3E}">
        <p14:creationId xmlns:p14="http://schemas.microsoft.com/office/powerpoint/2010/main" val="1428834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s - Diocese of Ely">
            <a:extLst>
              <a:ext uri="{FF2B5EF4-FFF2-40B4-BE49-F238E27FC236}">
                <a16:creationId xmlns:a16="http://schemas.microsoft.com/office/drawing/2014/main" id="{23A52020-3566-45E4-9878-45987FF47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700" cy="10225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5706BCA-7011-4A54-9E7E-1D82C4012935}"/>
              </a:ext>
            </a:extLst>
          </p:cNvPr>
          <p:cNvSpPr/>
          <p:nvPr/>
        </p:nvSpPr>
        <p:spPr>
          <a:xfrm>
            <a:off x="6235047" y="915007"/>
            <a:ext cx="5552386" cy="5775940"/>
          </a:xfrm>
          <a:prstGeom prst="rect">
            <a:avLst/>
          </a:prstGeom>
        </p:spPr>
        <p:txBody>
          <a:bodyPr wrap="square">
            <a:spAutoFit/>
          </a:bodyPr>
          <a:lstStyle/>
          <a:p>
            <a:pPr algn="ctr">
              <a:spcAft>
                <a:spcPts val="800"/>
              </a:spcAft>
            </a:pPr>
            <a:r>
              <a:rPr lang="en-GB" sz="4000" dirty="0">
                <a:solidFill>
                  <a:srgbClr val="000000"/>
                </a:solidFill>
                <a:latin typeface="Sassoon Infant Std" panose="020B0503020103030203" pitchFamily="34" charset="0"/>
              </a:rPr>
              <a:t>Welcome Wave</a:t>
            </a:r>
          </a:p>
          <a:p>
            <a:pPr algn="ctr">
              <a:spcAft>
                <a:spcPts val="800"/>
              </a:spcAft>
            </a:pPr>
            <a:endParaRPr lang="en-GB" sz="4000" dirty="0">
              <a:solidFill>
                <a:srgbClr val="000000"/>
              </a:solidFill>
              <a:latin typeface="Sassoon Infant Std" panose="020B0503020103030203" pitchFamily="34" charset="0"/>
            </a:endParaRPr>
          </a:p>
          <a:p>
            <a:pPr algn="ctr">
              <a:spcAft>
                <a:spcPts val="800"/>
              </a:spcAft>
            </a:pPr>
            <a:r>
              <a:rPr lang="en-GB" sz="4000" dirty="0">
                <a:solidFill>
                  <a:srgbClr val="000000"/>
                </a:solidFill>
                <a:latin typeface="Sassoon Infant Std" panose="020B0503020103030203" pitchFamily="34" charset="0"/>
              </a:rPr>
              <a:t>This helps us to feel united as a Church school family. </a:t>
            </a:r>
          </a:p>
          <a:p>
            <a:pPr algn="ctr">
              <a:spcAft>
                <a:spcPts val="800"/>
              </a:spcAft>
            </a:pPr>
            <a:endParaRPr lang="en-GB" sz="4000" dirty="0">
              <a:solidFill>
                <a:srgbClr val="000000"/>
              </a:solidFill>
              <a:latin typeface="Sassoon Infant Std" panose="020B0503020103030203" pitchFamily="34" charset="0"/>
            </a:endParaRPr>
          </a:p>
          <a:p>
            <a:pPr algn="ctr">
              <a:spcAft>
                <a:spcPts val="800"/>
              </a:spcAft>
            </a:pPr>
            <a:r>
              <a:rPr lang="en-GB" sz="4000" dirty="0">
                <a:solidFill>
                  <a:srgbClr val="000000"/>
                </a:solidFill>
                <a:latin typeface="Sassoon Infant Std" panose="020B0503020103030203" pitchFamily="34" charset="0"/>
              </a:rPr>
              <a:t>This is similar to the acts of peace in Church. </a:t>
            </a:r>
          </a:p>
          <a:p>
            <a:pPr>
              <a:spcAft>
                <a:spcPts val="800"/>
              </a:spcAft>
            </a:pPr>
            <a:r>
              <a:rPr lang="en-GB" sz="1600" dirty="0">
                <a:solidFill>
                  <a:schemeClr val="bg1"/>
                </a:solidFill>
                <a:latin typeface="Sassoon Infant Std" panose="020B0503020103030203" pitchFamily="34" charset="0"/>
              </a:rPr>
              <a:t>l</a:t>
            </a:r>
            <a:endParaRPr lang="en-US" sz="3600" dirty="0">
              <a:solidFill>
                <a:schemeClr val="bg1"/>
              </a:solidFill>
              <a:latin typeface="Sassoon Infant Std" panose="020B0503020103030203" pitchFamily="34" charset="0"/>
            </a:endParaRPr>
          </a:p>
        </p:txBody>
      </p:sp>
      <p:sp>
        <p:nvSpPr>
          <p:cNvPr id="7" name="TextBox 6">
            <a:extLst>
              <a:ext uri="{FF2B5EF4-FFF2-40B4-BE49-F238E27FC236}">
                <a16:creationId xmlns:a16="http://schemas.microsoft.com/office/drawing/2014/main" id="{D9C6F399-9568-4EEF-83F7-7C0C5F9881CA}"/>
              </a:ext>
            </a:extLst>
          </p:cNvPr>
          <p:cNvSpPr txBox="1"/>
          <p:nvPr/>
        </p:nvSpPr>
        <p:spPr>
          <a:xfrm>
            <a:off x="7508449" y="0"/>
            <a:ext cx="4683551" cy="707886"/>
          </a:xfrm>
          <a:prstGeom prst="rect">
            <a:avLst/>
          </a:prstGeom>
          <a:solidFill>
            <a:srgbClr val="CC00FF"/>
          </a:solidFill>
        </p:spPr>
        <p:txBody>
          <a:bodyPr wrap="square" rtlCol="0">
            <a:spAutoFit/>
          </a:bodyPr>
          <a:lstStyle/>
          <a:p>
            <a:r>
              <a:rPr lang="en-GB" sz="4000" dirty="0">
                <a:latin typeface="Sassoon Infant Std" panose="020B0503020103030203" pitchFamily="34" charset="0"/>
              </a:rPr>
              <a:t>Gathering - Greeting</a:t>
            </a:r>
            <a:endParaRPr lang="en-US" sz="4000" dirty="0">
              <a:latin typeface="Sassoon Infant Std" panose="020B0503020103030203" pitchFamily="34" charset="0"/>
            </a:endParaRPr>
          </a:p>
        </p:txBody>
      </p:sp>
      <p:pic>
        <p:nvPicPr>
          <p:cNvPr id="19458" name="Picture 2" descr="See the source image">
            <a:extLst>
              <a:ext uri="{FF2B5EF4-FFF2-40B4-BE49-F238E27FC236}">
                <a16:creationId xmlns:a16="http://schemas.microsoft.com/office/drawing/2014/main" id="{D68D609A-35D3-4520-A96E-A3D38D15588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4567" y="1197673"/>
            <a:ext cx="5289223" cy="5289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113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1029</Words>
  <Application>Microsoft Office PowerPoint</Application>
  <PresentationFormat>Widescreen</PresentationFormat>
  <Paragraphs>163</Paragraphs>
  <Slides>22</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Sassoon Infant Std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 J Coulson</dc:creator>
  <cp:lastModifiedBy>Ms J Coulson</cp:lastModifiedBy>
  <cp:revision>4</cp:revision>
  <dcterms:created xsi:type="dcterms:W3CDTF">2022-12-19T11:32:26Z</dcterms:created>
  <dcterms:modified xsi:type="dcterms:W3CDTF">2022-12-19T12:04:28Z</dcterms:modified>
</cp:coreProperties>
</file>